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ink/ink2.xml" ContentType="application/inkml+xml"/>
  <Override PartName="/ppt/ink/ink3.xml" ContentType="application/inkml+xml"/>
  <Override PartName="/ppt/ink/ink4.xml" ContentType="application/inkml+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2" r:id="rId1"/>
  </p:sldMasterIdLst>
  <p:sldIdLst>
    <p:sldId id="256" r:id="rId2"/>
    <p:sldId id="257" r:id="rId3"/>
    <p:sldId id="258" r:id="rId4"/>
    <p:sldId id="301" r:id="rId5"/>
    <p:sldId id="259" r:id="rId6"/>
    <p:sldId id="261" r:id="rId7"/>
    <p:sldId id="262" r:id="rId8"/>
    <p:sldId id="278" r:id="rId9"/>
    <p:sldId id="303" r:id="rId10"/>
    <p:sldId id="263" r:id="rId11"/>
    <p:sldId id="264" r:id="rId12"/>
    <p:sldId id="277" r:id="rId13"/>
    <p:sldId id="265" r:id="rId14"/>
    <p:sldId id="304" r:id="rId15"/>
    <p:sldId id="306" r:id="rId16"/>
    <p:sldId id="307" r:id="rId17"/>
    <p:sldId id="308" r:id="rId18"/>
    <p:sldId id="266" r:id="rId19"/>
    <p:sldId id="276" r:id="rId20"/>
    <p:sldId id="297" r:id="rId21"/>
    <p:sldId id="294" r:id="rId22"/>
    <p:sldId id="279" r:id="rId23"/>
    <p:sldId id="300" r:id="rId24"/>
    <p:sldId id="290" r:id="rId25"/>
    <p:sldId id="298" r:id="rId26"/>
    <p:sldId id="295" r:id="rId27"/>
    <p:sldId id="299" r:id="rId28"/>
    <p:sldId id="271" r:id="rId29"/>
    <p:sldId id="267" r:id="rId30"/>
    <p:sldId id="309" r:id="rId31"/>
    <p:sldId id="269" r:id="rId32"/>
    <p:sldId id="275" r:id="rId33"/>
    <p:sldId id="291" r:id="rId34"/>
    <p:sldId id="292" r:id="rId35"/>
    <p:sldId id="280" r:id="rId36"/>
    <p:sldId id="273" r:id="rId37"/>
    <p:sldId id="293" r:id="rId38"/>
    <p:sldId id="288" r:id="rId39"/>
    <p:sldId id="287" r:id="rId40"/>
    <p:sldId id="286" r:id="rId41"/>
    <p:sldId id="274" r:id="rId42"/>
    <p:sldId id="296" r:id="rId43"/>
    <p:sldId id="283" r:id="rId44"/>
    <p:sldId id="310" r:id="rId45"/>
    <p:sldId id="302"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94"/>
  </p:normalViewPr>
  <p:slideViewPr>
    <p:cSldViewPr snapToGrid="0" snapToObjects="1">
      <p:cViewPr varScale="1">
        <p:scale>
          <a:sx n="121" d="100"/>
          <a:sy n="121" d="100"/>
        </p:scale>
        <p:origin x="200" y="3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4" Type="http://schemas.openxmlformats.org/officeDocument/2006/relationships/image" Target="../media/image23.svg"/></Relationships>
</file>

<file path=ppt/diagrams/_rels/drawing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svg"/><Relationship Id="rId1" Type="http://schemas.openxmlformats.org/officeDocument/2006/relationships/image" Target="../media/image20.png"/><Relationship Id="rId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1B58A2-F8B0-F14D-B4A4-1317A7E8F17B}" type="doc">
      <dgm:prSet loTypeId="urn:microsoft.com/office/officeart/2005/8/layout/hProcess9" loCatId="process" qsTypeId="urn:microsoft.com/office/officeart/2005/8/quickstyle/simple1" qsCatId="simple" csTypeId="urn:microsoft.com/office/officeart/2005/8/colors/colorful1" csCatId="colorful" phldr="1"/>
      <dgm:spPr/>
    </dgm:pt>
    <dgm:pt modelId="{E8C7C700-B951-4E4A-B002-F96193B7EAF7}">
      <dgm:prSet phldrT="[Text]" custT="1"/>
      <dgm:spPr/>
      <dgm:t>
        <a:bodyPr/>
        <a:lstStyle/>
        <a:p>
          <a:r>
            <a:rPr lang="en-US" sz="2500" b="1" dirty="0"/>
            <a:t>Introduction</a:t>
          </a:r>
        </a:p>
      </dgm:t>
    </dgm:pt>
    <dgm:pt modelId="{81E56285-C488-F245-A7CC-CD0F83B45FA7}" type="parTrans" cxnId="{9B78A352-5FE4-0249-876A-BC2681FF667D}">
      <dgm:prSet/>
      <dgm:spPr/>
      <dgm:t>
        <a:bodyPr/>
        <a:lstStyle/>
        <a:p>
          <a:endParaRPr lang="en-US"/>
        </a:p>
      </dgm:t>
    </dgm:pt>
    <dgm:pt modelId="{1D194922-9B15-AC4D-A6D3-930ED84B3CAA}" type="sibTrans" cxnId="{9B78A352-5FE4-0249-876A-BC2681FF667D}">
      <dgm:prSet/>
      <dgm:spPr/>
      <dgm:t>
        <a:bodyPr/>
        <a:lstStyle/>
        <a:p>
          <a:endParaRPr lang="en-US"/>
        </a:p>
      </dgm:t>
    </dgm:pt>
    <dgm:pt modelId="{26069372-1CAF-A046-A3D6-611FE84C4599}">
      <dgm:prSet phldrT="[Text]" custT="1"/>
      <dgm:spPr/>
      <dgm:t>
        <a:bodyPr/>
        <a:lstStyle/>
        <a:p>
          <a:r>
            <a:rPr lang="en-US" sz="2500" b="1" dirty="0"/>
            <a:t>Logic for the codes</a:t>
          </a:r>
        </a:p>
      </dgm:t>
    </dgm:pt>
    <dgm:pt modelId="{BCDF5594-7772-8F4E-887E-02C1E43E610B}" type="parTrans" cxnId="{3C21C74F-BB2B-DD4A-8B89-F307AE5FD536}">
      <dgm:prSet/>
      <dgm:spPr/>
      <dgm:t>
        <a:bodyPr/>
        <a:lstStyle/>
        <a:p>
          <a:endParaRPr lang="en-US"/>
        </a:p>
      </dgm:t>
    </dgm:pt>
    <dgm:pt modelId="{06E45B47-189B-A04D-9167-D3A003E35CF5}" type="sibTrans" cxnId="{3C21C74F-BB2B-DD4A-8B89-F307AE5FD536}">
      <dgm:prSet/>
      <dgm:spPr/>
      <dgm:t>
        <a:bodyPr/>
        <a:lstStyle/>
        <a:p>
          <a:endParaRPr lang="en-US"/>
        </a:p>
      </dgm:t>
    </dgm:pt>
    <dgm:pt modelId="{CD55A66A-1C8D-1D44-B6D4-FEF3E800C21A}">
      <dgm:prSet phldrT="[Text]" custT="1"/>
      <dgm:spPr/>
      <dgm:t>
        <a:bodyPr/>
        <a:lstStyle/>
        <a:p>
          <a:r>
            <a:rPr lang="en-US" sz="2500" b="1" dirty="0"/>
            <a:t>Analysis</a:t>
          </a:r>
        </a:p>
      </dgm:t>
    </dgm:pt>
    <dgm:pt modelId="{0423DBDA-97CB-834B-9DC4-4CBD0DFAF8A3}" type="parTrans" cxnId="{AFB46BF8-DC9B-B744-A7A1-8C77125EE2DA}">
      <dgm:prSet/>
      <dgm:spPr/>
      <dgm:t>
        <a:bodyPr/>
        <a:lstStyle/>
        <a:p>
          <a:endParaRPr lang="en-US"/>
        </a:p>
      </dgm:t>
    </dgm:pt>
    <dgm:pt modelId="{B5B69F38-1FA2-3045-9C4C-3C3CD49D8935}" type="sibTrans" cxnId="{AFB46BF8-DC9B-B744-A7A1-8C77125EE2DA}">
      <dgm:prSet/>
      <dgm:spPr/>
      <dgm:t>
        <a:bodyPr/>
        <a:lstStyle/>
        <a:p>
          <a:endParaRPr lang="en-US"/>
        </a:p>
      </dgm:t>
    </dgm:pt>
    <dgm:pt modelId="{F04DF603-BF09-1440-8AF6-704990CB236D}">
      <dgm:prSet custT="1"/>
      <dgm:spPr/>
      <dgm:t>
        <a:bodyPr/>
        <a:lstStyle/>
        <a:p>
          <a:r>
            <a:rPr lang="en-US" sz="2500" b="1" dirty="0"/>
            <a:t>Conclusion</a:t>
          </a:r>
          <a:r>
            <a:rPr lang="en-US" sz="2500" dirty="0"/>
            <a:t> </a:t>
          </a:r>
        </a:p>
      </dgm:t>
    </dgm:pt>
    <dgm:pt modelId="{09BA84D8-24D6-144A-B5EB-9F49404687E3}" type="parTrans" cxnId="{F9C0C7FA-8B2A-8F41-813A-284081D449D9}">
      <dgm:prSet/>
      <dgm:spPr/>
      <dgm:t>
        <a:bodyPr/>
        <a:lstStyle/>
        <a:p>
          <a:endParaRPr lang="en-US"/>
        </a:p>
      </dgm:t>
    </dgm:pt>
    <dgm:pt modelId="{5A7EEEF2-7243-094E-B018-06B99157CA45}" type="sibTrans" cxnId="{F9C0C7FA-8B2A-8F41-813A-284081D449D9}">
      <dgm:prSet/>
      <dgm:spPr/>
      <dgm:t>
        <a:bodyPr/>
        <a:lstStyle/>
        <a:p>
          <a:endParaRPr lang="en-US"/>
        </a:p>
      </dgm:t>
    </dgm:pt>
    <dgm:pt modelId="{69876A1B-7C18-424C-9E71-1C35F732B5B5}" type="pres">
      <dgm:prSet presAssocID="{501B58A2-F8B0-F14D-B4A4-1317A7E8F17B}" presName="CompostProcess" presStyleCnt="0">
        <dgm:presLayoutVars>
          <dgm:dir/>
          <dgm:resizeHandles val="exact"/>
        </dgm:presLayoutVars>
      </dgm:prSet>
      <dgm:spPr/>
    </dgm:pt>
    <dgm:pt modelId="{BD0BD52F-21A2-264F-8D0C-B21CF3214FF6}" type="pres">
      <dgm:prSet presAssocID="{501B58A2-F8B0-F14D-B4A4-1317A7E8F17B}" presName="arrow" presStyleLbl="bgShp" presStyleIdx="0" presStyleCnt="1"/>
      <dgm:spPr/>
    </dgm:pt>
    <dgm:pt modelId="{CA826163-2EE9-C741-973B-424B8D3C2922}" type="pres">
      <dgm:prSet presAssocID="{501B58A2-F8B0-F14D-B4A4-1317A7E8F17B}" presName="linearProcess" presStyleCnt="0"/>
      <dgm:spPr/>
    </dgm:pt>
    <dgm:pt modelId="{CB09E10F-226F-FE45-9F6C-7CDB14D43AA3}" type="pres">
      <dgm:prSet presAssocID="{E8C7C700-B951-4E4A-B002-F96193B7EAF7}" presName="textNode" presStyleLbl="node1" presStyleIdx="0" presStyleCnt="4">
        <dgm:presLayoutVars>
          <dgm:bulletEnabled val="1"/>
        </dgm:presLayoutVars>
      </dgm:prSet>
      <dgm:spPr/>
    </dgm:pt>
    <dgm:pt modelId="{72301446-FF32-3F45-BD31-C98ECBDFDA1B}" type="pres">
      <dgm:prSet presAssocID="{1D194922-9B15-AC4D-A6D3-930ED84B3CAA}" presName="sibTrans" presStyleCnt="0"/>
      <dgm:spPr/>
    </dgm:pt>
    <dgm:pt modelId="{76BE6323-A826-1949-AE33-82F2B1FCD0D4}" type="pres">
      <dgm:prSet presAssocID="{26069372-1CAF-A046-A3D6-611FE84C4599}" presName="textNode" presStyleLbl="node1" presStyleIdx="1" presStyleCnt="4" custLinFactNeighborX="3087" custLinFactNeighborY="834">
        <dgm:presLayoutVars>
          <dgm:bulletEnabled val="1"/>
        </dgm:presLayoutVars>
      </dgm:prSet>
      <dgm:spPr/>
    </dgm:pt>
    <dgm:pt modelId="{FF722AF3-4407-F04C-9254-AA32AC64D747}" type="pres">
      <dgm:prSet presAssocID="{06E45B47-189B-A04D-9167-D3A003E35CF5}" presName="sibTrans" presStyleCnt="0"/>
      <dgm:spPr/>
    </dgm:pt>
    <dgm:pt modelId="{777ED219-6DCA-CA45-85E7-C381ED15525E}" type="pres">
      <dgm:prSet presAssocID="{CD55A66A-1C8D-1D44-B6D4-FEF3E800C21A}" presName="textNode" presStyleLbl="node1" presStyleIdx="2" presStyleCnt="4">
        <dgm:presLayoutVars>
          <dgm:bulletEnabled val="1"/>
        </dgm:presLayoutVars>
      </dgm:prSet>
      <dgm:spPr/>
    </dgm:pt>
    <dgm:pt modelId="{E1EC210F-E02A-F14A-83BC-6FB522BB7366}" type="pres">
      <dgm:prSet presAssocID="{B5B69F38-1FA2-3045-9C4C-3C3CD49D8935}" presName="sibTrans" presStyleCnt="0"/>
      <dgm:spPr/>
    </dgm:pt>
    <dgm:pt modelId="{B43ADA69-229A-2340-9DED-4918C2DA3616}" type="pres">
      <dgm:prSet presAssocID="{F04DF603-BF09-1440-8AF6-704990CB236D}" presName="textNode" presStyleLbl="node1" presStyleIdx="3" presStyleCnt="4" custLinFactNeighborX="924">
        <dgm:presLayoutVars>
          <dgm:bulletEnabled val="1"/>
        </dgm:presLayoutVars>
      </dgm:prSet>
      <dgm:spPr/>
    </dgm:pt>
  </dgm:ptLst>
  <dgm:cxnLst>
    <dgm:cxn modelId="{8AA29600-FC50-C44A-9ED7-EC18266B0764}" type="presOf" srcId="{F04DF603-BF09-1440-8AF6-704990CB236D}" destId="{B43ADA69-229A-2340-9DED-4918C2DA3616}" srcOrd="0" destOrd="0" presId="urn:microsoft.com/office/officeart/2005/8/layout/hProcess9"/>
    <dgm:cxn modelId="{19C12B2C-CDD7-C04F-BD44-B9860DB895DB}" type="presOf" srcId="{26069372-1CAF-A046-A3D6-611FE84C4599}" destId="{76BE6323-A826-1949-AE33-82F2B1FCD0D4}" srcOrd="0" destOrd="0" presId="urn:microsoft.com/office/officeart/2005/8/layout/hProcess9"/>
    <dgm:cxn modelId="{0AD03538-2BCD-574F-9DC5-0D49474042AF}" type="presOf" srcId="{E8C7C700-B951-4E4A-B002-F96193B7EAF7}" destId="{CB09E10F-226F-FE45-9F6C-7CDB14D43AA3}" srcOrd="0" destOrd="0" presId="urn:microsoft.com/office/officeart/2005/8/layout/hProcess9"/>
    <dgm:cxn modelId="{3C21C74F-BB2B-DD4A-8B89-F307AE5FD536}" srcId="{501B58A2-F8B0-F14D-B4A4-1317A7E8F17B}" destId="{26069372-1CAF-A046-A3D6-611FE84C4599}" srcOrd="1" destOrd="0" parTransId="{BCDF5594-7772-8F4E-887E-02C1E43E610B}" sibTransId="{06E45B47-189B-A04D-9167-D3A003E35CF5}"/>
    <dgm:cxn modelId="{9B78A352-5FE4-0249-876A-BC2681FF667D}" srcId="{501B58A2-F8B0-F14D-B4A4-1317A7E8F17B}" destId="{E8C7C700-B951-4E4A-B002-F96193B7EAF7}" srcOrd="0" destOrd="0" parTransId="{81E56285-C488-F245-A7CC-CD0F83B45FA7}" sibTransId="{1D194922-9B15-AC4D-A6D3-930ED84B3CAA}"/>
    <dgm:cxn modelId="{DEB654D3-D974-F84E-BA6D-E6B099E1A489}" type="presOf" srcId="{CD55A66A-1C8D-1D44-B6D4-FEF3E800C21A}" destId="{777ED219-6DCA-CA45-85E7-C381ED15525E}" srcOrd="0" destOrd="0" presId="urn:microsoft.com/office/officeart/2005/8/layout/hProcess9"/>
    <dgm:cxn modelId="{071FDFE3-971A-1B41-B439-CC809D220F39}" type="presOf" srcId="{501B58A2-F8B0-F14D-B4A4-1317A7E8F17B}" destId="{69876A1B-7C18-424C-9E71-1C35F732B5B5}" srcOrd="0" destOrd="0" presId="urn:microsoft.com/office/officeart/2005/8/layout/hProcess9"/>
    <dgm:cxn modelId="{AFB46BF8-DC9B-B744-A7A1-8C77125EE2DA}" srcId="{501B58A2-F8B0-F14D-B4A4-1317A7E8F17B}" destId="{CD55A66A-1C8D-1D44-B6D4-FEF3E800C21A}" srcOrd="2" destOrd="0" parTransId="{0423DBDA-97CB-834B-9DC4-4CBD0DFAF8A3}" sibTransId="{B5B69F38-1FA2-3045-9C4C-3C3CD49D8935}"/>
    <dgm:cxn modelId="{F9C0C7FA-8B2A-8F41-813A-284081D449D9}" srcId="{501B58A2-F8B0-F14D-B4A4-1317A7E8F17B}" destId="{F04DF603-BF09-1440-8AF6-704990CB236D}" srcOrd="3" destOrd="0" parTransId="{09BA84D8-24D6-144A-B5EB-9F49404687E3}" sibTransId="{5A7EEEF2-7243-094E-B018-06B99157CA45}"/>
    <dgm:cxn modelId="{39D2C377-F8B9-5844-A6AD-40A028C5B7E3}" type="presParOf" srcId="{69876A1B-7C18-424C-9E71-1C35F732B5B5}" destId="{BD0BD52F-21A2-264F-8D0C-B21CF3214FF6}" srcOrd="0" destOrd="0" presId="urn:microsoft.com/office/officeart/2005/8/layout/hProcess9"/>
    <dgm:cxn modelId="{031A7205-FD55-AD44-B037-D4F8B17E94F1}" type="presParOf" srcId="{69876A1B-7C18-424C-9E71-1C35F732B5B5}" destId="{CA826163-2EE9-C741-973B-424B8D3C2922}" srcOrd="1" destOrd="0" presId="urn:microsoft.com/office/officeart/2005/8/layout/hProcess9"/>
    <dgm:cxn modelId="{CA713049-B497-554D-BBCC-9D48BC2B2501}" type="presParOf" srcId="{CA826163-2EE9-C741-973B-424B8D3C2922}" destId="{CB09E10F-226F-FE45-9F6C-7CDB14D43AA3}" srcOrd="0" destOrd="0" presId="urn:microsoft.com/office/officeart/2005/8/layout/hProcess9"/>
    <dgm:cxn modelId="{D7248C96-8FEE-0D47-B5C0-6C99F2F0FAFF}" type="presParOf" srcId="{CA826163-2EE9-C741-973B-424B8D3C2922}" destId="{72301446-FF32-3F45-BD31-C98ECBDFDA1B}" srcOrd="1" destOrd="0" presId="urn:microsoft.com/office/officeart/2005/8/layout/hProcess9"/>
    <dgm:cxn modelId="{9AC1638A-D71E-8540-8847-516CCF2D61DD}" type="presParOf" srcId="{CA826163-2EE9-C741-973B-424B8D3C2922}" destId="{76BE6323-A826-1949-AE33-82F2B1FCD0D4}" srcOrd="2" destOrd="0" presId="urn:microsoft.com/office/officeart/2005/8/layout/hProcess9"/>
    <dgm:cxn modelId="{EC0954D8-FB55-DD4A-8519-25E4C612306A}" type="presParOf" srcId="{CA826163-2EE9-C741-973B-424B8D3C2922}" destId="{FF722AF3-4407-F04C-9254-AA32AC64D747}" srcOrd="3" destOrd="0" presId="urn:microsoft.com/office/officeart/2005/8/layout/hProcess9"/>
    <dgm:cxn modelId="{97803B26-7042-BB41-A962-E46CCEF44184}" type="presParOf" srcId="{CA826163-2EE9-C741-973B-424B8D3C2922}" destId="{777ED219-6DCA-CA45-85E7-C381ED15525E}" srcOrd="4" destOrd="0" presId="urn:microsoft.com/office/officeart/2005/8/layout/hProcess9"/>
    <dgm:cxn modelId="{4D92838F-CFDC-174F-BA1A-F2C036AEE064}" type="presParOf" srcId="{CA826163-2EE9-C741-973B-424B8D3C2922}" destId="{E1EC210F-E02A-F14A-83BC-6FB522BB7366}" srcOrd="5" destOrd="0" presId="urn:microsoft.com/office/officeart/2005/8/layout/hProcess9"/>
    <dgm:cxn modelId="{2C07757E-FE1E-8E41-952E-8B82A7F0A989}" type="presParOf" srcId="{CA826163-2EE9-C741-973B-424B8D3C2922}" destId="{B43ADA69-229A-2340-9DED-4918C2DA3616}"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CB9F770-4ED8-4677-ACB8-BF9C27AE98F9}"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C04EE5E-FA13-4A91-81A9-FBC1F62E19BD}">
      <dgm:prSet/>
      <dgm:spPr/>
      <dgm:t>
        <a:bodyPr/>
        <a:lstStyle/>
        <a:p>
          <a:r>
            <a:rPr lang="en-US" b="1" dirty="0"/>
            <a:t>AS SEEN IN THE GRAPH, THE PROBABILITY OF SUCCESS DECREASES AS PROBABILITY OF ERROR INCREASES.</a:t>
          </a:r>
          <a:endParaRPr lang="en-US" dirty="0"/>
        </a:p>
      </dgm:t>
    </dgm:pt>
    <dgm:pt modelId="{8C9E7372-0A3D-48B1-9AC8-3D6BBEF29EA5}" type="parTrans" cxnId="{130C19EE-292C-4972-B3F1-62F4FED1E1BC}">
      <dgm:prSet/>
      <dgm:spPr/>
      <dgm:t>
        <a:bodyPr/>
        <a:lstStyle/>
        <a:p>
          <a:endParaRPr lang="en-US"/>
        </a:p>
      </dgm:t>
    </dgm:pt>
    <dgm:pt modelId="{7A08B288-C0E3-4912-AB47-72D76F6C61DF}" type="sibTrans" cxnId="{130C19EE-292C-4972-B3F1-62F4FED1E1BC}">
      <dgm:prSet/>
      <dgm:spPr/>
      <dgm:t>
        <a:bodyPr/>
        <a:lstStyle/>
        <a:p>
          <a:endParaRPr lang="en-US"/>
        </a:p>
      </dgm:t>
    </dgm:pt>
    <dgm:pt modelId="{A5A6E677-6AF0-4420-A426-B2C5B155706E}">
      <dgm:prSet/>
      <dgm:spPr/>
      <dgm:t>
        <a:bodyPr/>
        <a:lstStyle/>
        <a:p>
          <a:r>
            <a:rPr lang="en-US" b="1"/>
            <a:t>IF WE FLIP ALL THE BITS THEN ALSO WE CAN DECODE THE RECEIVED SIGNAL.</a:t>
          </a:r>
          <a:endParaRPr lang="en-US"/>
        </a:p>
      </dgm:t>
    </dgm:pt>
    <dgm:pt modelId="{64F176FD-62B9-4C6C-8573-73783074DD3E}" type="parTrans" cxnId="{F64CFA96-0B6E-4A9C-8821-BDC90D3B9D6C}">
      <dgm:prSet/>
      <dgm:spPr/>
      <dgm:t>
        <a:bodyPr/>
        <a:lstStyle/>
        <a:p>
          <a:endParaRPr lang="en-US"/>
        </a:p>
      </dgm:t>
    </dgm:pt>
    <dgm:pt modelId="{90E19B2F-EE79-429D-B134-DC1C6DBC7EBD}" type="sibTrans" cxnId="{F64CFA96-0B6E-4A9C-8821-BDC90D3B9D6C}">
      <dgm:prSet/>
      <dgm:spPr/>
      <dgm:t>
        <a:bodyPr/>
        <a:lstStyle/>
        <a:p>
          <a:endParaRPr lang="en-US"/>
        </a:p>
      </dgm:t>
    </dgm:pt>
    <dgm:pt modelId="{59432F9E-9BC9-43E5-985B-D13EE11B1E6A}" type="pres">
      <dgm:prSet presAssocID="{3CB9F770-4ED8-4677-ACB8-BF9C27AE98F9}" presName="root" presStyleCnt="0">
        <dgm:presLayoutVars>
          <dgm:dir/>
          <dgm:resizeHandles val="exact"/>
        </dgm:presLayoutVars>
      </dgm:prSet>
      <dgm:spPr/>
    </dgm:pt>
    <dgm:pt modelId="{3B031AF3-62D9-4F91-B82F-D299D125DDCF}" type="pres">
      <dgm:prSet presAssocID="{FC04EE5E-FA13-4A91-81A9-FBC1F62E19BD}" presName="compNode" presStyleCnt="0"/>
      <dgm:spPr/>
    </dgm:pt>
    <dgm:pt modelId="{C78F9C03-267A-48B9-AFC8-264CFADF460A}" type="pres">
      <dgm:prSet presAssocID="{FC04EE5E-FA13-4A91-81A9-FBC1F62E19BD}"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Graph with Upward Trend"/>
        </a:ext>
      </dgm:extLst>
    </dgm:pt>
    <dgm:pt modelId="{80F9A393-074B-459A-9A03-457174BF0FF1}" type="pres">
      <dgm:prSet presAssocID="{FC04EE5E-FA13-4A91-81A9-FBC1F62E19BD}" presName="spaceRect" presStyleCnt="0"/>
      <dgm:spPr/>
    </dgm:pt>
    <dgm:pt modelId="{29BF9B3C-3D70-41CE-A457-9FD0C2345032}" type="pres">
      <dgm:prSet presAssocID="{FC04EE5E-FA13-4A91-81A9-FBC1F62E19BD}" presName="textRect" presStyleLbl="revTx" presStyleIdx="0" presStyleCnt="2">
        <dgm:presLayoutVars>
          <dgm:chMax val="1"/>
          <dgm:chPref val="1"/>
        </dgm:presLayoutVars>
      </dgm:prSet>
      <dgm:spPr/>
    </dgm:pt>
    <dgm:pt modelId="{DA319401-50B5-474F-BFC5-F5D84479AFDA}" type="pres">
      <dgm:prSet presAssocID="{7A08B288-C0E3-4912-AB47-72D76F6C61DF}" presName="sibTrans" presStyleCnt="0"/>
      <dgm:spPr/>
    </dgm:pt>
    <dgm:pt modelId="{AAB0E1EF-CBE1-4B69-B9B3-56876FCFC031}" type="pres">
      <dgm:prSet presAssocID="{A5A6E677-6AF0-4420-A426-B2C5B155706E}" presName="compNode" presStyleCnt="0"/>
      <dgm:spPr/>
    </dgm:pt>
    <dgm:pt modelId="{DA3A92BE-CC29-453A-A707-22ACC1FFF1E0}" type="pres">
      <dgm:prSet presAssocID="{A5A6E677-6AF0-4420-A426-B2C5B155706E}"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ghtbulb"/>
        </a:ext>
      </dgm:extLst>
    </dgm:pt>
    <dgm:pt modelId="{32277FB5-48D5-45DB-A966-F62668777FC7}" type="pres">
      <dgm:prSet presAssocID="{A5A6E677-6AF0-4420-A426-B2C5B155706E}" presName="spaceRect" presStyleCnt="0"/>
      <dgm:spPr/>
    </dgm:pt>
    <dgm:pt modelId="{109D4DBD-F06C-4803-A211-8CF6190BCBF2}" type="pres">
      <dgm:prSet presAssocID="{A5A6E677-6AF0-4420-A426-B2C5B155706E}" presName="textRect" presStyleLbl="revTx" presStyleIdx="1" presStyleCnt="2">
        <dgm:presLayoutVars>
          <dgm:chMax val="1"/>
          <dgm:chPref val="1"/>
        </dgm:presLayoutVars>
      </dgm:prSet>
      <dgm:spPr/>
    </dgm:pt>
  </dgm:ptLst>
  <dgm:cxnLst>
    <dgm:cxn modelId="{7E3F7A1F-8936-4FA5-A683-BB594C3577E3}" type="presOf" srcId="{A5A6E677-6AF0-4420-A426-B2C5B155706E}" destId="{109D4DBD-F06C-4803-A211-8CF6190BCBF2}" srcOrd="0" destOrd="0" presId="urn:microsoft.com/office/officeart/2018/2/layout/IconLabelList"/>
    <dgm:cxn modelId="{F64CFA96-0B6E-4A9C-8821-BDC90D3B9D6C}" srcId="{3CB9F770-4ED8-4677-ACB8-BF9C27AE98F9}" destId="{A5A6E677-6AF0-4420-A426-B2C5B155706E}" srcOrd="1" destOrd="0" parTransId="{64F176FD-62B9-4C6C-8573-73783074DD3E}" sibTransId="{90E19B2F-EE79-429D-B134-DC1C6DBC7EBD}"/>
    <dgm:cxn modelId="{C3C0A9DD-7D72-4FB2-ABAF-F34295782C8B}" type="presOf" srcId="{FC04EE5E-FA13-4A91-81A9-FBC1F62E19BD}" destId="{29BF9B3C-3D70-41CE-A457-9FD0C2345032}" srcOrd="0" destOrd="0" presId="urn:microsoft.com/office/officeart/2018/2/layout/IconLabelList"/>
    <dgm:cxn modelId="{C09811EE-6D88-465E-8B88-30156F397422}" type="presOf" srcId="{3CB9F770-4ED8-4677-ACB8-BF9C27AE98F9}" destId="{59432F9E-9BC9-43E5-985B-D13EE11B1E6A}" srcOrd="0" destOrd="0" presId="urn:microsoft.com/office/officeart/2018/2/layout/IconLabelList"/>
    <dgm:cxn modelId="{130C19EE-292C-4972-B3F1-62F4FED1E1BC}" srcId="{3CB9F770-4ED8-4677-ACB8-BF9C27AE98F9}" destId="{FC04EE5E-FA13-4A91-81A9-FBC1F62E19BD}" srcOrd="0" destOrd="0" parTransId="{8C9E7372-0A3D-48B1-9AC8-3D6BBEF29EA5}" sibTransId="{7A08B288-C0E3-4912-AB47-72D76F6C61DF}"/>
    <dgm:cxn modelId="{78167B0F-0900-4787-AD8E-262FF53FB3E3}" type="presParOf" srcId="{59432F9E-9BC9-43E5-985B-D13EE11B1E6A}" destId="{3B031AF3-62D9-4F91-B82F-D299D125DDCF}" srcOrd="0" destOrd="0" presId="urn:microsoft.com/office/officeart/2018/2/layout/IconLabelList"/>
    <dgm:cxn modelId="{A9DE4635-8B51-4C18-94D0-C023084E21F7}" type="presParOf" srcId="{3B031AF3-62D9-4F91-B82F-D299D125DDCF}" destId="{C78F9C03-267A-48B9-AFC8-264CFADF460A}" srcOrd="0" destOrd="0" presId="urn:microsoft.com/office/officeart/2018/2/layout/IconLabelList"/>
    <dgm:cxn modelId="{1C1DECC3-44DA-4A88-8A4A-6D15E2A4EB05}" type="presParOf" srcId="{3B031AF3-62D9-4F91-B82F-D299D125DDCF}" destId="{80F9A393-074B-459A-9A03-457174BF0FF1}" srcOrd="1" destOrd="0" presId="urn:microsoft.com/office/officeart/2018/2/layout/IconLabelList"/>
    <dgm:cxn modelId="{5B8B0A7A-1488-488F-AE59-37B210AE00CC}" type="presParOf" srcId="{3B031AF3-62D9-4F91-B82F-D299D125DDCF}" destId="{29BF9B3C-3D70-41CE-A457-9FD0C2345032}" srcOrd="2" destOrd="0" presId="urn:microsoft.com/office/officeart/2018/2/layout/IconLabelList"/>
    <dgm:cxn modelId="{4CBAA53B-2CDE-4D30-86D6-125E7AAA16B0}" type="presParOf" srcId="{59432F9E-9BC9-43E5-985B-D13EE11B1E6A}" destId="{DA319401-50B5-474F-BFC5-F5D84479AFDA}" srcOrd="1" destOrd="0" presId="urn:microsoft.com/office/officeart/2018/2/layout/IconLabelList"/>
    <dgm:cxn modelId="{B973822D-7C26-470E-B877-6037E4584FDF}" type="presParOf" srcId="{59432F9E-9BC9-43E5-985B-D13EE11B1E6A}" destId="{AAB0E1EF-CBE1-4B69-B9B3-56876FCFC031}" srcOrd="2" destOrd="0" presId="urn:microsoft.com/office/officeart/2018/2/layout/IconLabelList"/>
    <dgm:cxn modelId="{51B20533-60BF-47AB-B13C-799CC9113A97}" type="presParOf" srcId="{AAB0E1EF-CBE1-4B69-B9B3-56876FCFC031}" destId="{DA3A92BE-CC29-453A-A707-22ACC1FFF1E0}" srcOrd="0" destOrd="0" presId="urn:microsoft.com/office/officeart/2018/2/layout/IconLabelList"/>
    <dgm:cxn modelId="{6338E443-D41E-425A-B252-6CB83F8775AF}" type="presParOf" srcId="{AAB0E1EF-CBE1-4B69-B9B3-56876FCFC031}" destId="{32277FB5-48D5-45DB-A966-F62668777FC7}" srcOrd="1" destOrd="0" presId="urn:microsoft.com/office/officeart/2018/2/layout/IconLabelList"/>
    <dgm:cxn modelId="{C4182CD8-FED9-4261-9746-D9902D06CF6D}" type="presParOf" srcId="{AAB0E1EF-CBE1-4B69-B9B3-56876FCFC031}" destId="{109D4DBD-F06C-4803-A211-8CF6190BCBF2}"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0BD52F-21A2-264F-8D0C-B21CF3214FF6}">
      <dsp:nvSpPr>
        <dsp:cNvPr id="0" name=""/>
        <dsp:cNvSpPr/>
      </dsp:nvSpPr>
      <dsp:spPr>
        <a:xfrm>
          <a:off x="779570" y="0"/>
          <a:ext cx="8835127" cy="3558639"/>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B09E10F-226F-FE45-9F6C-7CDB14D43AA3}">
      <dsp:nvSpPr>
        <dsp:cNvPr id="0" name=""/>
        <dsp:cNvSpPr/>
      </dsp:nvSpPr>
      <dsp:spPr>
        <a:xfrm>
          <a:off x="3552" y="1067591"/>
          <a:ext cx="2308258" cy="1423455"/>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t>Introduction</a:t>
          </a:r>
        </a:p>
      </dsp:txBody>
      <dsp:txXfrm>
        <a:off x="73039" y="1137078"/>
        <a:ext cx="2169284" cy="1284481"/>
      </dsp:txXfrm>
    </dsp:sp>
    <dsp:sp modelId="{76BE6323-A826-1949-AE33-82F2B1FCD0D4}">
      <dsp:nvSpPr>
        <dsp:cNvPr id="0" name=""/>
        <dsp:cNvSpPr/>
      </dsp:nvSpPr>
      <dsp:spPr>
        <a:xfrm>
          <a:off x="2708396" y="1079463"/>
          <a:ext cx="2308258" cy="1423455"/>
        </a:xfrm>
        <a:prstGeom prst="roundRect">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t>Logic for the codes</a:t>
          </a:r>
        </a:p>
      </dsp:txBody>
      <dsp:txXfrm>
        <a:off x="2777883" y="1148950"/>
        <a:ext cx="2169284" cy="1284481"/>
      </dsp:txXfrm>
    </dsp:sp>
    <dsp:sp modelId="{777ED219-6DCA-CA45-85E7-C381ED15525E}">
      <dsp:nvSpPr>
        <dsp:cNvPr id="0" name=""/>
        <dsp:cNvSpPr/>
      </dsp:nvSpPr>
      <dsp:spPr>
        <a:xfrm>
          <a:off x="5389488" y="1067591"/>
          <a:ext cx="2308258" cy="1423455"/>
        </a:xfrm>
        <a:prstGeom prst="roundRect">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t>Analysis</a:t>
          </a:r>
        </a:p>
      </dsp:txBody>
      <dsp:txXfrm>
        <a:off x="5458975" y="1137078"/>
        <a:ext cx="2169284" cy="1284481"/>
      </dsp:txXfrm>
    </dsp:sp>
    <dsp:sp modelId="{B43ADA69-229A-2340-9DED-4918C2DA3616}">
      <dsp:nvSpPr>
        <dsp:cNvPr id="0" name=""/>
        <dsp:cNvSpPr/>
      </dsp:nvSpPr>
      <dsp:spPr>
        <a:xfrm>
          <a:off x="8086009" y="1067591"/>
          <a:ext cx="2308258" cy="1423455"/>
        </a:xfrm>
        <a:prstGeom prst="roundRect">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b="1" kern="1200" dirty="0"/>
            <a:t>Conclusion</a:t>
          </a:r>
          <a:r>
            <a:rPr lang="en-US" sz="2500" kern="1200" dirty="0"/>
            <a:t> </a:t>
          </a:r>
        </a:p>
      </dsp:txBody>
      <dsp:txXfrm>
        <a:off x="8155496" y="1137078"/>
        <a:ext cx="2169284" cy="12844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8F9C03-267A-48B9-AFC8-264CFADF460A}">
      <dsp:nvSpPr>
        <dsp:cNvPr id="0" name=""/>
        <dsp:cNvSpPr/>
      </dsp:nvSpPr>
      <dsp:spPr>
        <a:xfrm>
          <a:off x="1443000" y="126516"/>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9BF9B3C-3D70-41CE-A457-9FD0C2345032}">
      <dsp:nvSpPr>
        <dsp:cNvPr id="0" name=""/>
        <dsp:cNvSpPr/>
      </dsp:nvSpPr>
      <dsp:spPr>
        <a:xfrm>
          <a:off x="255000" y="2540919"/>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b="1" kern="1200" dirty="0"/>
            <a:t>AS SEEN IN THE GRAPH, THE PROBABILITY OF SUCCESS DECREASES AS PROBABILITY OF ERROR INCREASES.</a:t>
          </a:r>
          <a:endParaRPr lang="en-US" sz="1700" kern="1200" dirty="0"/>
        </a:p>
      </dsp:txBody>
      <dsp:txXfrm>
        <a:off x="255000" y="2540919"/>
        <a:ext cx="4320000" cy="720000"/>
      </dsp:txXfrm>
    </dsp:sp>
    <dsp:sp modelId="{DA3A92BE-CC29-453A-A707-22ACC1FFF1E0}">
      <dsp:nvSpPr>
        <dsp:cNvPr id="0" name=""/>
        <dsp:cNvSpPr/>
      </dsp:nvSpPr>
      <dsp:spPr>
        <a:xfrm>
          <a:off x="6519000" y="126516"/>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09D4DBD-F06C-4803-A211-8CF6190BCBF2}">
      <dsp:nvSpPr>
        <dsp:cNvPr id="0" name=""/>
        <dsp:cNvSpPr/>
      </dsp:nvSpPr>
      <dsp:spPr>
        <a:xfrm>
          <a:off x="5331000" y="2540919"/>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b="1" kern="1200"/>
            <a:t>IF WE FLIP ALL THE BITS THEN ALSO WE CAN DECODE THE RECEIVED SIGNAL.</a:t>
          </a:r>
          <a:endParaRPr lang="en-US" sz="1700" kern="1200"/>
        </a:p>
      </dsp:txBody>
      <dsp:txXfrm>
        <a:off x="5331000" y="2540919"/>
        <a:ext cx="432000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4-15T13:48:33.880"/>
    </inkml:context>
    <inkml:brush xml:id="br0">
      <inkml:brushProperty name="width" value="0.34286" units="cm"/>
      <inkml:brushProperty name="height" value="0.34286" units="cm"/>
      <inkml:brushProperty name="color" value="#FFC114"/>
    </inkml:brush>
  </inkml:definitions>
  <inkml:trace contextRef="#ctx0" brushRef="#br0">1 0 8027,'29'56'0,"-12"-4"0,-11-1 0,-6 10 0,0 7 0,3 9 0,0 17 0,0-44 0,1 1 0,0 5 0,2 1 0,1 3 0,1 0 0,2 0 0,1-1 0,3 7 0,2 0 0,2-1 0,2 1 0,2-2 0,3 1 0,1 0 0,0 0 0,4 0 0,1 0 0,2-4 0,1 0 0,2-1 0,1-1 0,3 0 0,1-1 0,2-1 0,1-1 0,4 1 0,1 0 0,3-3 0,2-1 0,3-2 0,2-1 0,1-3 0,1-2-53,2 0 0,1-1 1,-1-4-1,2-2 53,1-2 0,1-1 0,1-2 0,0-1 0,1-4 0,0 0 0,-8-4 0,0-2 0,0-1 0,-1-1 0,-3-1 0,2-1 0,5 1 0,1-1 0,-4-1 0,0 0 0,0-3 0,-2 0 0,-8-2 0,-3-1 0,47 6 0,-9-5 0,6 1 0,-7-4 0,-8-1 0,-15-3 0,-8-3 0,-9-1 0,-2-1 0,-7 0 211,-8 0-211,-4 0 0,-5 0 0,-15-6 0,-5-1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4-15T13:48:49.170"/>
    </inkml:context>
    <inkml:brush xml:id="br0">
      <inkml:brushProperty name="width" value="0.34286" units="cm"/>
      <inkml:brushProperty name="height" value="0.34286" units="cm"/>
      <inkml:brushProperty name="color" value="#FFC114"/>
    </inkml:brush>
  </inkml:definitions>
  <inkml:trace contextRef="#ctx0" brushRef="#br0">0 678 8027,'60'-51'0,"-11"8"0,-3-3 0,-7 10 0,8-9 0,-4 9 0,2-6 0,-2 1 0,-7 5 0,-2 0 0,-4 4 0,4-9 0,-9 10 0,-5 1 0,-3 5 0,0-1 0,-2 4 0,-4 2 0,1 1 0,-2 8 0,0 2 0,-3 14 0,-2 6 0,0 10 0,3 16 0,6 6 0,5 11 0,4-3 0,5 3 0,8 6 0,0 0 0,9 14 0,-9-18 0,3 5 0,-9-20 0,0 4 0,-7-9 0,0-2 0,-4-4 0,-6-9 0,-3-4 0,-4-1 0,-8-9 0,-2-1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4-14T14:52:40.513"/>
    </inkml:context>
    <inkml:brush xml:id="br0">
      <inkml:brushProperty name="width" value="0.34286" units="cm"/>
      <inkml:brushProperty name="height" value="0.34286" units="cm"/>
      <inkml:brushProperty name="color" value="#FFC114"/>
    </inkml:brush>
  </inkml:definitions>
  <inkml:trace contextRef="#ctx0" brushRef="#br0">2120 1 8027,'-27'7'0,"-3"-3"0,-3-2 0,-11 0 0,-14-1 0,-15 1 0,-9-1 0,-4-1 0,-4 0 0,-7 0 0,-3 1 0,49 1 0,1 1 0,-2 1 0,0 2 0,0 3 0,-1 2 0,1 1 0,1 1 0,-1 1 0,0 2 0,2 2 0,1 2 0,2-1 0,2 2 0,0 3 0,3 2 0,-37 28 0,6 2 0,5 5 0,8-1 0,13-1 0,4-1 0,6 2 0,-1 4 0,5 1 0,5-1 0,5-2 0,6-9 0,1 3 0,6-11 0,0-4 0,2-2 0,0-8 0,5 1 0,0-12 0,3 2 0,6-9 0,1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4-14T14:52:51.891"/>
    </inkml:context>
    <inkml:brush xml:id="br0">
      <inkml:brushProperty name="width" value="0.34286" units="cm"/>
      <inkml:brushProperty name="height" value="0.34286" units="cm"/>
      <inkml:brushProperty name="color" value="#FFC114"/>
    </inkml:brush>
  </inkml:definitions>
  <inkml:trace contextRef="#ctx0" brushRef="#br0">0 0 8027,'34'54'0,"-10"-9"0,-10-5 0,1-3 0,2 4 0,2 2 0,0 2 0,1 2 0,-1 0 0,0 2 0,-2-9 0,-1-2 0,0-3 0,-3-1 0,4-1 0,-4-3 0,-1-9 0,-6-5 0,4-12 0,-3 2 0,8-24 0,0-7 0,4-8 0,2-6 0,3-2 0,4-7 0,-2 2 0,2-4 0,0 4 0,-2 3 0,-6 8 0,0 1 0,-5 9 0,-3 0 0,0 0 0,-2 8 0,-3 7 0,-1 8 0</inkml:trace>
</inkml:ink>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4.jpeg>
</file>

<file path=ppt/media/image5.jpg>
</file>

<file path=ppt/media/image6.png>
</file>

<file path=ppt/media/image7.png>
</file>

<file path=ppt/media/image8.svg>
</file>

<file path=ppt/media/image9.png>
</file>

<file path=ppt/media/image90.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43298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770873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710323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60930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487961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91993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301400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744702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818105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5294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2078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971459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090967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54346799"/>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7960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10114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smtClean="0"/>
              <a:pPr/>
              <a:t>4/18/19</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1740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smtClean="0"/>
              <a:pPr/>
              <a:t>4/18/19</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6063557"/>
      </p:ext>
    </p:extLst>
  </p:cSld>
  <p:clrMap bg1="dk1" tx1="lt1" bg2="dk2" tx2="lt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customXml" Target="../ink/ink2.xml"/><Relationship Id="rId4" Type="http://schemas.openxmlformats.org/officeDocument/2006/relationships/image" Target="../media/image90.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customXml" Target="../ink/ink3.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customXml" Target="../ink/ink4.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15" name="Rounded Rectangle 9">
            <a:extLst>
              <a:ext uri="{FF2B5EF4-FFF2-40B4-BE49-F238E27FC236}">
                <a16:creationId xmlns:a16="http://schemas.microsoft.com/office/drawing/2014/main" id="{BCA2EB72-13DC-4DC6-B461-3B036C55B9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43467"/>
            <a:ext cx="10905066" cy="5571066"/>
          </a:xfrm>
          <a:prstGeom prst="roundRect">
            <a:avLst>
              <a:gd name="adj" fmla="val 2627"/>
            </a:avLst>
          </a:prstGeom>
          <a:solidFill>
            <a:schemeClr val="bg2">
              <a:lumMod val="75000"/>
            </a:schemeClr>
          </a:solidFill>
          <a:ln w="44450">
            <a:gradFill>
              <a:gsLst>
                <a:gs pos="0">
                  <a:schemeClr val="bg2">
                    <a:alpha val="65000"/>
                  </a:schemeClr>
                </a:gs>
                <a:gs pos="98000">
                  <a:schemeClr val="bg2">
                    <a:lumMod val="75000"/>
                    <a:alpha val="55000"/>
                  </a:schemeClr>
                </a:gs>
              </a:gsLst>
              <a:lin ang="5400000" scaled="1"/>
            </a:gradFill>
          </a:ln>
          <a:effectLst>
            <a:innerShdw blurRad="63500" dist="50800" dir="14460000">
              <a:prstClr val="black">
                <a:alpha val="70000"/>
              </a:prstClr>
            </a:inn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3" name="Picture 2">
            <a:hlinkHover r:id="" action="ppaction://noaction" highlightClick="1"/>
            <a:extLst>
              <a:ext uri="{FF2B5EF4-FFF2-40B4-BE49-F238E27FC236}">
                <a16:creationId xmlns:a16="http://schemas.microsoft.com/office/drawing/2014/main" id="{EA9C53C1-7A46-7746-9289-FCA98FE70815}"/>
              </a:ext>
            </a:extLst>
          </p:cNvPr>
          <p:cNvPicPr>
            <a:picLocks noChangeAspect="1"/>
          </p:cNvPicPr>
          <p:nvPr/>
        </p:nvPicPr>
        <p:blipFill>
          <a:blip r:embed="rId3">
            <a:alphaModFix amt="35000"/>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61679EF-BF0E-734D-B165-AFC9AAB275C1}"/>
              </a:ext>
            </a:extLst>
          </p:cNvPr>
          <p:cNvSpPr>
            <a:spLocks noGrp="1"/>
          </p:cNvSpPr>
          <p:nvPr>
            <p:ph type="ctrTitle"/>
          </p:nvPr>
        </p:nvSpPr>
        <p:spPr>
          <a:xfrm>
            <a:off x="1141413" y="965199"/>
            <a:ext cx="6075552" cy="4918075"/>
          </a:xfrm>
        </p:spPr>
        <p:txBody>
          <a:bodyPr anchor="ctr">
            <a:normAutofit/>
          </a:bodyPr>
          <a:lstStyle/>
          <a:p>
            <a:pPr algn="r">
              <a:lnSpc>
                <a:spcPct val="90000"/>
              </a:lnSpc>
            </a:pPr>
            <a:r>
              <a:rPr lang="en-US" sz="5000" b="1" dirty="0"/>
              <a:t>Introduction to </a:t>
            </a:r>
            <a:br>
              <a:rPr lang="en-US" sz="5000" b="1" dirty="0"/>
            </a:br>
            <a:r>
              <a:rPr lang="en-US" sz="5000" b="1" dirty="0"/>
              <a:t>communication system</a:t>
            </a:r>
            <a:br>
              <a:rPr lang="en-US" sz="5000" b="1" dirty="0"/>
            </a:br>
            <a:br>
              <a:rPr lang="en-US" sz="5000" b="1" dirty="0"/>
            </a:br>
            <a:r>
              <a:rPr lang="en-US" sz="5000" b="1" dirty="0">
                <a:solidFill>
                  <a:srgbClr val="92D050"/>
                </a:solidFill>
              </a:rPr>
              <a:t>communication</a:t>
            </a:r>
            <a:br>
              <a:rPr lang="en-US" sz="5000" b="1" dirty="0">
                <a:solidFill>
                  <a:srgbClr val="92D050"/>
                </a:solidFill>
              </a:rPr>
            </a:br>
            <a:r>
              <a:rPr lang="en-US" sz="5000" b="1" dirty="0">
                <a:solidFill>
                  <a:srgbClr val="92D050"/>
                </a:solidFill>
              </a:rPr>
              <a:t>system analysis</a:t>
            </a:r>
            <a:br>
              <a:rPr lang="en-US" sz="5000" dirty="0"/>
            </a:br>
            <a:r>
              <a:rPr lang="en-US" sz="5000" b="1" i="1" dirty="0">
                <a:solidFill>
                  <a:srgbClr val="FFFF00"/>
                </a:solidFill>
              </a:rPr>
              <a:t>Group-28</a:t>
            </a:r>
          </a:p>
        </p:txBody>
      </p:sp>
      <p:sp>
        <p:nvSpPr>
          <p:cNvPr id="6" name="TextBox 5">
            <a:extLst>
              <a:ext uri="{FF2B5EF4-FFF2-40B4-BE49-F238E27FC236}">
                <a16:creationId xmlns:a16="http://schemas.microsoft.com/office/drawing/2014/main" id="{848C5DAE-AE28-E14F-8892-5702D28896F3}"/>
              </a:ext>
            </a:extLst>
          </p:cNvPr>
          <p:cNvSpPr txBox="1"/>
          <p:nvPr/>
        </p:nvSpPr>
        <p:spPr>
          <a:xfrm>
            <a:off x="7714911" y="965199"/>
            <a:ext cx="3833611" cy="4918075"/>
          </a:xfrm>
          <a:prstGeom prst="rect">
            <a:avLst/>
          </a:prstGeom>
        </p:spPr>
        <p:txBody>
          <a:bodyPr rtlCol="0" anchor="ctr">
            <a:normAutofit/>
          </a:bodyPr>
          <a:lstStyle/>
          <a:p>
            <a:pPr algn="ctr">
              <a:spcAft>
                <a:spcPts val="600"/>
              </a:spcAft>
            </a:pPr>
            <a:r>
              <a:rPr lang="en-US" sz="2400" b="1" dirty="0">
                <a:solidFill>
                  <a:srgbClr val="FF0000"/>
                </a:solidFill>
              </a:rPr>
              <a:t> </a:t>
            </a:r>
          </a:p>
          <a:p>
            <a:pPr algn="ctr">
              <a:spcAft>
                <a:spcPts val="600"/>
              </a:spcAft>
            </a:pPr>
            <a:endParaRPr lang="en-US" sz="2400" b="1" dirty="0">
              <a:solidFill>
                <a:srgbClr val="FF0000"/>
              </a:solidFill>
            </a:endParaRPr>
          </a:p>
          <a:p>
            <a:pPr algn="ctr">
              <a:spcAft>
                <a:spcPts val="600"/>
              </a:spcAft>
            </a:pPr>
            <a:endParaRPr lang="en-US" sz="2400" b="1" dirty="0">
              <a:solidFill>
                <a:srgbClr val="FF0000"/>
              </a:solidFill>
            </a:endParaRPr>
          </a:p>
          <a:p>
            <a:pPr algn="ctr">
              <a:spcAft>
                <a:spcPts val="600"/>
              </a:spcAft>
            </a:pPr>
            <a:endParaRPr lang="en-US" sz="2400" b="1" dirty="0">
              <a:solidFill>
                <a:srgbClr val="FF0000"/>
              </a:solidFill>
            </a:endParaRPr>
          </a:p>
          <a:p>
            <a:pPr algn="ctr">
              <a:spcAft>
                <a:spcPts val="600"/>
              </a:spcAft>
            </a:pPr>
            <a:r>
              <a:rPr lang="en-US" sz="2400" b="1" dirty="0">
                <a:solidFill>
                  <a:srgbClr val="FF0000"/>
                </a:solidFill>
              </a:rPr>
              <a:t>Assigned</a:t>
            </a:r>
            <a:r>
              <a:rPr lang="en-US" sz="2400" dirty="0">
                <a:solidFill>
                  <a:srgbClr val="FF0000"/>
                </a:solidFill>
              </a:rPr>
              <a:t> </a:t>
            </a:r>
            <a:r>
              <a:rPr lang="en-US" sz="2400" b="1" dirty="0">
                <a:solidFill>
                  <a:srgbClr val="FF0000"/>
                </a:solidFill>
              </a:rPr>
              <a:t>by</a:t>
            </a:r>
            <a:r>
              <a:rPr lang="en-US" sz="2400" dirty="0">
                <a:solidFill>
                  <a:srgbClr val="FF0000"/>
                </a:solidFill>
              </a:rPr>
              <a:t> </a:t>
            </a:r>
          </a:p>
          <a:p>
            <a:pPr algn="ctr">
              <a:spcAft>
                <a:spcPts val="600"/>
              </a:spcAft>
            </a:pPr>
            <a:r>
              <a:rPr lang="en-US" sz="2400" b="1" i="1" dirty="0"/>
              <a:t>Prof. Yash Vasavada</a:t>
            </a:r>
          </a:p>
        </p:txBody>
      </p:sp>
      <p:cxnSp>
        <p:nvCxnSpPr>
          <p:cNvPr id="16" name="Straight Connector 12">
            <a:extLst>
              <a:ext uri="{FF2B5EF4-FFF2-40B4-BE49-F238E27FC236}">
                <a16:creationId xmlns:a16="http://schemas.microsoft.com/office/drawing/2014/main" id="{C8F75BF3-096E-451E-A222-96A7F094681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8699" y="2011680"/>
            <a:ext cx="0" cy="283464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8" name="Picture 7" descr="A close up of a sign&#10;&#10;Description automatically generated">
            <a:extLst>
              <a:ext uri="{FF2B5EF4-FFF2-40B4-BE49-F238E27FC236}">
                <a16:creationId xmlns:a16="http://schemas.microsoft.com/office/drawing/2014/main" id="{8EC2644F-DDE7-E846-AB6C-7570725B6A53}"/>
              </a:ext>
            </a:extLst>
          </p:cNvPr>
          <p:cNvPicPr>
            <a:picLocks noChangeAspect="1"/>
          </p:cNvPicPr>
          <p:nvPr/>
        </p:nvPicPr>
        <p:blipFill>
          <a:blip r:embed="rId4">
            <a:alphaModFix amt="70000"/>
            <a:extLst>
              <a:ext uri="{BEBA8EAE-BF5A-486C-A8C5-ECC9F3942E4B}">
                <a14:imgProps xmlns:a14="http://schemas.microsoft.com/office/drawing/2010/main">
                  <a14:imgLayer r:embed="rId5">
                    <a14:imgEffect>
                      <a14:brightnessContrast bright="-20000" contrast="20000"/>
                    </a14:imgEffect>
                  </a14:imgLayer>
                </a14:imgProps>
              </a:ext>
            </a:extLst>
          </a:blip>
          <a:stretch>
            <a:fillRect/>
          </a:stretch>
        </p:blipFill>
        <p:spPr>
          <a:xfrm>
            <a:off x="8775640" y="2011680"/>
            <a:ext cx="1712151" cy="1653660"/>
          </a:xfrm>
          <a:prstGeom prst="rect">
            <a:avLst/>
          </a:prstGeom>
        </p:spPr>
      </p:pic>
    </p:spTree>
    <p:extLst>
      <p:ext uri="{BB962C8B-B14F-4D97-AF65-F5344CB8AC3E}">
        <p14:creationId xmlns:p14="http://schemas.microsoft.com/office/powerpoint/2010/main" val="1864921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3347E-54CB-5D4B-A205-67D00BFD5243}"/>
              </a:ext>
            </a:extLst>
          </p:cNvPr>
          <p:cNvSpPr>
            <a:spLocks noGrp="1"/>
          </p:cNvSpPr>
          <p:nvPr>
            <p:ph type="title"/>
          </p:nvPr>
        </p:nvSpPr>
        <p:spPr>
          <a:xfrm>
            <a:off x="974179" y="714375"/>
            <a:ext cx="3332955" cy="5076826"/>
          </a:xfrm>
        </p:spPr>
        <p:txBody>
          <a:bodyPr anchor="ctr">
            <a:normAutofit/>
          </a:bodyPr>
          <a:lstStyle/>
          <a:p>
            <a:r>
              <a:rPr lang="en-US" sz="4000" b="1" dirty="0"/>
              <a:t>CHANNELS</a:t>
            </a:r>
          </a:p>
        </p:txBody>
      </p:sp>
      <p:sp>
        <p:nvSpPr>
          <p:cNvPr id="8" name="Rectangle 7">
            <a:extLst>
              <a:ext uri="{FF2B5EF4-FFF2-40B4-BE49-F238E27FC236}">
                <a16:creationId xmlns:a16="http://schemas.microsoft.com/office/drawing/2014/main" id="{375136A9-49F9-4DA0-A741-F065B0FA0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3356" y="0"/>
            <a:ext cx="7558643" cy="6858000"/>
          </a:xfrm>
          <a:prstGeom prst="rect">
            <a:avLst/>
          </a:prstGeom>
          <a:solidFill>
            <a:schemeClr val="bg2"/>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B912F6C7-0423-4B6F-AECE-710C848918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46539" y="3195797"/>
            <a:ext cx="6858000" cy="466406"/>
          </a:xfrm>
          <a:prstGeom prst="rect">
            <a:avLst/>
          </a:prstGeom>
          <a:gradFill>
            <a:gsLst>
              <a:gs pos="0">
                <a:srgbClr val="363D46">
                  <a:alpha val="0"/>
                </a:srgbClr>
              </a:gs>
              <a:gs pos="100000">
                <a:srgbClr val="363D46">
                  <a:lumMod val="75000"/>
                </a:srgbClr>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2" name="Straight Connector 11">
            <a:extLst>
              <a:ext uri="{FF2B5EF4-FFF2-40B4-BE49-F238E27FC236}">
                <a16:creationId xmlns:a16="http://schemas.microsoft.com/office/drawing/2014/main" id="{A7208205-03EE-4EC8-9C34-59270C1880D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2336" y="0"/>
            <a:ext cx="0" cy="6858000"/>
          </a:xfrm>
          <a:prstGeom prst="line">
            <a:avLst/>
          </a:prstGeom>
          <a:solidFill>
            <a:srgbClr val="FFFFFF"/>
          </a:solidFill>
          <a:ln w="38100" cap="flat">
            <a:gradFill flip="none" rotWithShape="1">
              <a:gsLst>
                <a:gs pos="0">
                  <a:srgbClr val="363D46"/>
                </a:gs>
                <a:gs pos="100000">
                  <a:srgbClr val="363D46">
                    <a:lumMod val="75000"/>
                  </a:srgbClr>
                </a:gs>
              </a:gsLst>
              <a:lin ang="5400000" scaled="0"/>
              <a:tileRect/>
            </a:gradFill>
            <a:miter lim="800000"/>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cxnSp>
      <p:sp>
        <p:nvSpPr>
          <p:cNvPr id="3" name="Content Placeholder 2">
            <a:extLst>
              <a:ext uri="{FF2B5EF4-FFF2-40B4-BE49-F238E27FC236}">
                <a16:creationId xmlns:a16="http://schemas.microsoft.com/office/drawing/2014/main" id="{FF14072D-24A2-C34B-878A-67E282B84B81}"/>
              </a:ext>
            </a:extLst>
          </p:cNvPr>
          <p:cNvSpPr>
            <a:spLocks noGrp="1"/>
          </p:cNvSpPr>
          <p:nvPr>
            <p:ph idx="1"/>
          </p:nvPr>
        </p:nvSpPr>
        <p:spPr>
          <a:xfrm>
            <a:off x="4973046" y="714375"/>
            <a:ext cx="6945683" cy="5076825"/>
          </a:xfrm>
        </p:spPr>
        <p:txBody>
          <a:bodyPr>
            <a:normAutofit/>
          </a:bodyPr>
          <a:lstStyle/>
          <a:p>
            <a:r>
              <a:rPr lang="en-US" b="1" dirty="0"/>
              <a:t>USING THE ‘</a:t>
            </a:r>
            <a:r>
              <a:rPr lang="en-US" b="1" i="1" dirty="0">
                <a:solidFill>
                  <a:srgbClr val="FFC000"/>
                </a:solidFill>
              </a:rPr>
              <a:t>RANDINT</a:t>
            </a:r>
            <a:r>
              <a:rPr lang="en-US" b="1" dirty="0"/>
              <a:t>’ FUNCTION IN PYTHON WE GENERATE A RANDOM NUMBER BETWEEN </a:t>
            </a:r>
            <a:r>
              <a:rPr lang="en-US" b="1" dirty="0">
                <a:solidFill>
                  <a:srgbClr val="FFC000"/>
                </a:solidFill>
              </a:rPr>
              <a:t>0 &amp; 99 </a:t>
            </a:r>
            <a:r>
              <a:rPr lang="en-US" b="1" dirty="0"/>
              <a:t>(including both). IF THAT TURNS OUT TO BE LESS THAN </a:t>
            </a:r>
            <a:r>
              <a:rPr lang="en-US" b="1" dirty="0">
                <a:solidFill>
                  <a:srgbClr val="FFC000"/>
                </a:solidFill>
              </a:rPr>
              <a:t>P×100 </a:t>
            </a:r>
            <a:r>
              <a:rPr lang="en-US" b="1" dirty="0"/>
              <a:t>( P = ERROR INTRODUCING PROBABILITY OF THE CHANNELS ) </a:t>
            </a:r>
          </a:p>
          <a:p>
            <a:r>
              <a:rPr lang="en-US" b="1" dirty="0"/>
              <a:t>IN BEC : THE  BIT IS ERASED ( UPDATED TO </a:t>
            </a:r>
            <a:r>
              <a:rPr lang="en-US" b="1" dirty="0">
                <a:solidFill>
                  <a:srgbClr val="FFC000"/>
                </a:solidFill>
              </a:rPr>
              <a:t>-1 </a:t>
            </a:r>
            <a:r>
              <a:rPr lang="en-US" b="1" dirty="0"/>
              <a:t>IN THE CODE ).</a:t>
            </a:r>
          </a:p>
          <a:p>
            <a:r>
              <a:rPr lang="en-US" b="1" dirty="0"/>
              <a:t>IN BSC : THE BIT IS UPDATED TO THE XOR OF THE ORIGINAL BIT WITH </a:t>
            </a:r>
            <a:r>
              <a:rPr lang="en-US" b="1" dirty="0">
                <a:solidFill>
                  <a:srgbClr val="FFC000"/>
                </a:solidFill>
              </a:rPr>
              <a:t>1</a:t>
            </a:r>
            <a:r>
              <a:rPr lang="en-US" b="1" dirty="0"/>
              <a:t>. HENCE FLIPPING THE BIT.</a:t>
            </a:r>
          </a:p>
        </p:txBody>
      </p:sp>
    </p:spTree>
    <p:extLst>
      <p:ext uri="{BB962C8B-B14F-4D97-AF65-F5344CB8AC3E}">
        <p14:creationId xmlns:p14="http://schemas.microsoft.com/office/powerpoint/2010/main" val="490597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160" y="0"/>
            <a:ext cx="9369421" cy="68579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88489" cy="6858002"/>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9F3FD0-09A6-064B-892D-C9B658150CD6}"/>
              </a:ext>
            </a:extLst>
          </p:cNvPr>
          <p:cNvSpPr>
            <a:spLocks noGrp="1"/>
          </p:cNvSpPr>
          <p:nvPr>
            <p:ph type="title"/>
          </p:nvPr>
        </p:nvSpPr>
        <p:spPr>
          <a:xfrm>
            <a:off x="962022" y="643467"/>
            <a:ext cx="4340023" cy="5571064"/>
          </a:xfrm>
        </p:spPr>
        <p:txBody>
          <a:bodyPr anchor="ctr">
            <a:normAutofit/>
          </a:bodyPr>
          <a:lstStyle/>
          <a:p>
            <a:r>
              <a:rPr lang="en-US" sz="4400" b="1" dirty="0"/>
              <a:t>LOGIC FOR   DECODER</a:t>
            </a:r>
          </a:p>
        </p:txBody>
      </p:sp>
      <p:sp>
        <p:nvSpPr>
          <p:cNvPr id="3" name="Content Placeholder 2">
            <a:extLst>
              <a:ext uri="{FF2B5EF4-FFF2-40B4-BE49-F238E27FC236}">
                <a16:creationId xmlns:a16="http://schemas.microsoft.com/office/drawing/2014/main" id="{86A147CE-E995-A541-AFCB-148CCBEDFF86}"/>
              </a:ext>
            </a:extLst>
          </p:cNvPr>
          <p:cNvSpPr>
            <a:spLocks noGrp="1"/>
          </p:cNvSpPr>
          <p:nvPr>
            <p:ph idx="1"/>
          </p:nvPr>
        </p:nvSpPr>
        <p:spPr>
          <a:xfrm>
            <a:off x="6708499" y="643467"/>
            <a:ext cx="4521480" cy="5571064"/>
          </a:xfrm>
        </p:spPr>
        <p:txBody>
          <a:bodyPr>
            <a:normAutofit/>
          </a:bodyPr>
          <a:lstStyle/>
          <a:p>
            <a:r>
              <a:rPr lang="en-US" b="1" dirty="0"/>
              <a:t>FOR BEC</a:t>
            </a:r>
          </a:p>
          <a:p>
            <a:r>
              <a:rPr lang="en-US" b="1" dirty="0"/>
              <a:t>PARITY CHECK MATRIX OF DIMENSION ‘</a:t>
            </a:r>
            <a:r>
              <a:rPr lang="en-US" b="1" dirty="0">
                <a:solidFill>
                  <a:srgbClr val="FFC000"/>
                </a:solidFill>
              </a:rPr>
              <a:t>(</a:t>
            </a:r>
            <a:r>
              <a:rPr lang="en-US" b="1" dirty="0"/>
              <a:t>(N-K) </a:t>
            </a:r>
            <a:r>
              <a:rPr lang="en-US" b="1" dirty="0">
                <a:solidFill>
                  <a:srgbClr val="FFC000"/>
                </a:solidFill>
              </a:rPr>
              <a:t>×</a:t>
            </a:r>
            <a:r>
              <a:rPr lang="en-US" b="1" dirty="0"/>
              <a:t> N</a:t>
            </a:r>
            <a:r>
              <a:rPr lang="en-US" b="1" dirty="0">
                <a:solidFill>
                  <a:srgbClr val="FFC000"/>
                </a:solidFill>
              </a:rPr>
              <a:t>)</a:t>
            </a:r>
            <a:r>
              <a:rPr lang="en-US" b="1" dirty="0"/>
              <a:t>’ IS MADE AND AN ITERATIVE ALGORITHM IS CALLED.</a:t>
            </a:r>
          </a:p>
          <a:p>
            <a:r>
              <a:rPr lang="en-US" b="1" dirty="0"/>
              <a:t>THE ALGORITHM CAN BE EXPLAINED AS FOLLOWS</a:t>
            </a:r>
          </a:p>
        </p:txBody>
      </p:sp>
    </p:spTree>
    <p:extLst>
      <p:ext uri="{BB962C8B-B14F-4D97-AF65-F5344CB8AC3E}">
        <p14:creationId xmlns:p14="http://schemas.microsoft.com/office/powerpoint/2010/main" val="3692066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2EFA8A7-3A7A-424E-8F4D-3AC5E4B26885}"/>
              </a:ext>
            </a:extLst>
          </p:cNvPr>
          <p:cNvSpPr/>
          <p:nvPr/>
        </p:nvSpPr>
        <p:spPr>
          <a:xfrm>
            <a:off x="1767154" y="2609636"/>
            <a:ext cx="904126" cy="811659"/>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5" name="Rounded Rectangle 4">
            <a:extLst>
              <a:ext uri="{FF2B5EF4-FFF2-40B4-BE49-F238E27FC236}">
                <a16:creationId xmlns:a16="http://schemas.microsoft.com/office/drawing/2014/main" id="{856A4D89-2DCE-064A-A54C-AA808A3B0279}"/>
              </a:ext>
            </a:extLst>
          </p:cNvPr>
          <p:cNvSpPr/>
          <p:nvPr/>
        </p:nvSpPr>
        <p:spPr>
          <a:xfrm>
            <a:off x="925958" y="2005597"/>
            <a:ext cx="791110" cy="8116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S1</a:t>
            </a:r>
          </a:p>
        </p:txBody>
      </p:sp>
      <p:sp>
        <p:nvSpPr>
          <p:cNvPr id="7" name="Rounded Rectangle 6">
            <a:extLst>
              <a:ext uri="{FF2B5EF4-FFF2-40B4-BE49-F238E27FC236}">
                <a16:creationId xmlns:a16="http://schemas.microsoft.com/office/drawing/2014/main" id="{2A525B76-0BD3-E948-8C3A-788AE1C96BEB}"/>
              </a:ext>
            </a:extLst>
          </p:cNvPr>
          <p:cNvSpPr/>
          <p:nvPr/>
        </p:nvSpPr>
        <p:spPr>
          <a:xfrm>
            <a:off x="2470511" y="1997463"/>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S2</a:t>
            </a:r>
          </a:p>
        </p:txBody>
      </p:sp>
      <p:sp>
        <p:nvSpPr>
          <p:cNvPr id="8" name="Rounded Rectangle 7">
            <a:extLst>
              <a:ext uri="{FF2B5EF4-FFF2-40B4-BE49-F238E27FC236}">
                <a16:creationId xmlns:a16="http://schemas.microsoft.com/office/drawing/2014/main" id="{5FAB7B0B-1A6A-474B-A799-C2C297BEE760}"/>
              </a:ext>
            </a:extLst>
          </p:cNvPr>
          <p:cNvSpPr/>
          <p:nvPr/>
        </p:nvSpPr>
        <p:spPr>
          <a:xfrm>
            <a:off x="4024369" y="1995751"/>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S3</a:t>
            </a:r>
          </a:p>
        </p:txBody>
      </p:sp>
      <p:sp>
        <p:nvSpPr>
          <p:cNvPr id="9" name="Rounded Rectangle 8">
            <a:extLst>
              <a:ext uri="{FF2B5EF4-FFF2-40B4-BE49-F238E27FC236}">
                <a16:creationId xmlns:a16="http://schemas.microsoft.com/office/drawing/2014/main" id="{E403C714-843E-8647-81E5-DF2F574C7D08}"/>
              </a:ext>
            </a:extLst>
          </p:cNvPr>
          <p:cNvSpPr/>
          <p:nvPr/>
        </p:nvSpPr>
        <p:spPr>
          <a:xfrm>
            <a:off x="5590907" y="1994039"/>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S4</a:t>
            </a:r>
          </a:p>
        </p:txBody>
      </p:sp>
      <p:sp>
        <p:nvSpPr>
          <p:cNvPr id="10" name="Rounded Rectangle 9">
            <a:extLst>
              <a:ext uri="{FF2B5EF4-FFF2-40B4-BE49-F238E27FC236}">
                <a16:creationId xmlns:a16="http://schemas.microsoft.com/office/drawing/2014/main" id="{54DC768F-3455-1843-8D0A-E3CC3FC6D15E}"/>
              </a:ext>
            </a:extLst>
          </p:cNvPr>
          <p:cNvSpPr/>
          <p:nvPr/>
        </p:nvSpPr>
        <p:spPr>
          <a:xfrm>
            <a:off x="8669408" y="2017564"/>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S6</a:t>
            </a:r>
          </a:p>
        </p:txBody>
      </p:sp>
      <p:sp>
        <p:nvSpPr>
          <p:cNvPr id="13" name="Oval 12">
            <a:extLst>
              <a:ext uri="{FF2B5EF4-FFF2-40B4-BE49-F238E27FC236}">
                <a16:creationId xmlns:a16="http://schemas.microsoft.com/office/drawing/2014/main" id="{92B6EA18-6CA3-EA41-ADC0-B414E78692EC}"/>
              </a:ext>
            </a:extLst>
          </p:cNvPr>
          <p:cNvSpPr/>
          <p:nvPr/>
        </p:nvSpPr>
        <p:spPr>
          <a:xfrm>
            <a:off x="1841323" y="4619940"/>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m2</a:t>
            </a:r>
          </a:p>
        </p:txBody>
      </p:sp>
      <p:sp>
        <p:nvSpPr>
          <p:cNvPr id="14" name="Oval 13">
            <a:extLst>
              <a:ext uri="{FF2B5EF4-FFF2-40B4-BE49-F238E27FC236}">
                <a16:creationId xmlns:a16="http://schemas.microsoft.com/office/drawing/2014/main" id="{BA8E1C43-F360-EB4E-BBBC-9B418010AA36}"/>
              </a:ext>
            </a:extLst>
          </p:cNvPr>
          <p:cNvSpPr/>
          <p:nvPr/>
        </p:nvSpPr>
        <p:spPr>
          <a:xfrm>
            <a:off x="3084388" y="4618232"/>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m3</a:t>
            </a:r>
          </a:p>
        </p:txBody>
      </p:sp>
      <p:sp>
        <p:nvSpPr>
          <p:cNvPr id="15" name="Oval 14">
            <a:extLst>
              <a:ext uri="{FF2B5EF4-FFF2-40B4-BE49-F238E27FC236}">
                <a16:creationId xmlns:a16="http://schemas.microsoft.com/office/drawing/2014/main" id="{5921E7D3-1AFD-614F-AF45-4D8836FD6FAC}"/>
              </a:ext>
            </a:extLst>
          </p:cNvPr>
          <p:cNvSpPr/>
          <p:nvPr/>
        </p:nvSpPr>
        <p:spPr>
          <a:xfrm>
            <a:off x="4402901" y="4618232"/>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m4</a:t>
            </a:r>
          </a:p>
        </p:txBody>
      </p:sp>
      <p:sp>
        <p:nvSpPr>
          <p:cNvPr id="16" name="Oval 15">
            <a:extLst>
              <a:ext uri="{FF2B5EF4-FFF2-40B4-BE49-F238E27FC236}">
                <a16:creationId xmlns:a16="http://schemas.microsoft.com/office/drawing/2014/main" id="{DA0F972E-E777-1046-8C8A-5408C1E1FDAE}"/>
              </a:ext>
            </a:extLst>
          </p:cNvPr>
          <p:cNvSpPr/>
          <p:nvPr/>
        </p:nvSpPr>
        <p:spPr>
          <a:xfrm>
            <a:off x="5721845" y="4618230"/>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m5</a:t>
            </a:r>
          </a:p>
        </p:txBody>
      </p:sp>
      <p:sp>
        <p:nvSpPr>
          <p:cNvPr id="17" name="Oval 16">
            <a:extLst>
              <a:ext uri="{FF2B5EF4-FFF2-40B4-BE49-F238E27FC236}">
                <a16:creationId xmlns:a16="http://schemas.microsoft.com/office/drawing/2014/main" id="{FD18C1E8-9CEA-0645-AACD-EE2D4D0F5E64}"/>
              </a:ext>
            </a:extLst>
          </p:cNvPr>
          <p:cNvSpPr/>
          <p:nvPr/>
        </p:nvSpPr>
        <p:spPr>
          <a:xfrm>
            <a:off x="7029663" y="4618229"/>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m6</a:t>
            </a:r>
          </a:p>
        </p:txBody>
      </p:sp>
      <p:sp>
        <p:nvSpPr>
          <p:cNvPr id="18" name="Oval 17">
            <a:extLst>
              <a:ext uri="{FF2B5EF4-FFF2-40B4-BE49-F238E27FC236}">
                <a16:creationId xmlns:a16="http://schemas.microsoft.com/office/drawing/2014/main" id="{301C957E-DD6A-6743-AE19-95FF8D39A3D7}"/>
              </a:ext>
            </a:extLst>
          </p:cNvPr>
          <p:cNvSpPr/>
          <p:nvPr/>
        </p:nvSpPr>
        <p:spPr>
          <a:xfrm>
            <a:off x="8337481" y="461822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m7</a:t>
            </a:r>
          </a:p>
        </p:txBody>
      </p:sp>
      <p:sp>
        <p:nvSpPr>
          <p:cNvPr id="19" name="Oval 18">
            <a:extLst>
              <a:ext uri="{FF2B5EF4-FFF2-40B4-BE49-F238E27FC236}">
                <a16:creationId xmlns:a16="http://schemas.microsoft.com/office/drawing/2014/main" id="{2EAEFBBF-E3C8-3E4B-AAF3-3E04B7B275C2}"/>
              </a:ext>
            </a:extLst>
          </p:cNvPr>
          <p:cNvSpPr/>
          <p:nvPr/>
        </p:nvSpPr>
        <p:spPr>
          <a:xfrm>
            <a:off x="9627428" y="4578847"/>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m8</a:t>
            </a:r>
          </a:p>
        </p:txBody>
      </p:sp>
      <p:sp>
        <p:nvSpPr>
          <p:cNvPr id="20" name="Oval 19">
            <a:extLst>
              <a:ext uri="{FF2B5EF4-FFF2-40B4-BE49-F238E27FC236}">
                <a16:creationId xmlns:a16="http://schemas.microsoft.com/office/drawing/2014/main" id="{808C5965-0E9A-174C-A954-E9C099BE1E82}"/>
              </a:ext>
            </a:extLst>
          </p:cNvPr>
          <p:cNvSpPr/>
          <p:nvPr/>
        </p:nvSpPr>
        <p:spPr>
          <a:xfrm>
            <a:off x="10866634" y="457884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m9</a:t>
            </a:r>
          </a:p>
        </p:txBody>
      </p:sp>
      <p:sp>
        <p:nvSpPr>
          <p:cNvPr id="21" name="Oval 20">
            <a:extLst>
              <a:ext uri="{FF2B5EF4-FFF2-40B4-BE49-F238E27FC236}">
                <a16:creationId xmlns:a16="http://schemas.microsoft.com/office/drawing/2014/main" id="{7CAE5FA1-CF56-0244-A7DA-DC19ADAAB905}"/>
              </a:ext>
            </a:extLst>
          </p:cNvPr>
          <p:cNvSpPr/>
          <p:nvPr/>
        </p:nvSpPr>
        <p:spPr>
          <a:xfrm>
            <a:off x="565499" y="461822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bg1"/>
                </a:solidFill>
              </a:rPr>
              <a:t>m1</a:t>
            </a:r>
          </a:p>
        </p:txBody>
      </p:sp>
      <p:cxnSp>
        <p:nvCxnSpPr>
          <p:cNvPr id="24" name="Straight Arrow Connector 23">
            <a:extLst>
              <a:ext uri="{FF2B5EF4-FFF2-40B4-BE49-F238E27FC236}">
                <a16:creationId xmlns:a16="http://schemas.microsoft.com/office/drawing/2014/main" id="{692979E1-AF08-D64C-B784-C813FFD54FAA}"/>
              </a:ext>
            </a:extLst>
          </p:cNvPr>
          <p:cNvCxnSpPr>
            <a:cxnSpLocks/>
            <a:stCxn id="5" idx="2"/>
            <a:endCxn id="21" idx="0"/>
          </p:cNvCxnSpPr>
          <p:nvPr/>
        </p:nvCxnSpPr>
        <p:spPr>
          <a:xfrm flipH="1">
            <a:off x="909684" y="2817256"/>
            <a:ext cx="411829" cy="180097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6" name="Straight Arrow Connector 25">
            <a:extLst>
              <a:ext uri="{FF2B5EF4-FFF2-40B4-BE49-F238E27FC236}">
                <a16:creationId xmlns:a16="http://schemas.microsoft.com/office/drawing/2014/main" id="{E6CAA5D6-05A6-FF40-A89C-FD68A423FFBA}"/>
              </a:ext>
            </a:extLst>
          </p:cNvPr>
          <p:cNvCxnSpPr>
            <a:cxnSpLocks/>
            <a:stCxn id="5" idx="2"/>
            <a:endCxn id="13" idx="0"/>
          </p:cNvCxnSpPr>
          <p:nvPr/>
        </p:nvCxnSpPr>
        <p:spPr>
          <a:xfrm>
            <a:off x="1321513" y="2817256"/>
            <a:ext cx="863995" cy="180268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9" name="Straight Arrow Connector 28">
            <a:extLst>
              <a:ext uri="{FF2B5EF4-FFF2-40B4-BE49-F238E27FC236}">
                <a16:creationId xmlns:a16="http://schemas.microsoft.com/office/drawing/2014/main" id="{08FD8ADA-8C12-FA46-82C4-A06E780D082D}"/>
              </a:ext>
            </a:extLst>
          </p:cNvPr>
          <p:cNvCxnSpPr>
            <a:cxnSpLocks/>
            <a:stCxn id="5" idx="2"/>
            <a:endCxn id="16" idx="0"/>
          </p:cNvCxnSpPr>
          <p:nvPr/>
        </p:nvCxnSpPr>
        <p:spPr>
          <a:xfrm>
            <a:off x="1321513" y="2817256"/>
            <a:ext cx="4744517" cy="180097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32" name="Straight Arrow Connector 31">
            <a:extLst>
              <a:ext uri="{FF2B5EF4-FFF2-40B4-BE49-F238E27FC236}">
                <a16:creationId xmlns:a16="http://schemas.microsoft.com/office/drawing/2014/main" id="{F5BE7551-2E4C-7D41-A63B-5E0D2BABCA27}"/>
              </a:ext>
            </a:extLst>
          </p:cNvPr>
          <p:cNvCxnSpPr>
            <a:cxnSpLocks/>
            <a:stCxn id="7" idx="2"/>
            <a:endCxn id="14" idx="0"/>
          </p:cNvCxnSpPr>
          <p:nvPr/>
        </p:nvCxnSpPr>
        <p:spPr>
          <a:xfrm>
            <a:off x="2881478" y="2809122"/>
            <a:ext cx="547095" cy="180911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6" name="Straight Arrow Connector 35">
            <a:extLst>
              <a:ext uri="{FF2B5EF4-FFF2-40B4-BE49-F238E27FC236}">
                <a16:creationId xmlns:a16="http://schemas.microsoft.com/office/drawing/2014/main" id="{EE9F147E-C12A-D740-B7BE-9531DCA9A024}"/>
              </a:ext>
            </a:extLst>
          </p:cNvPr>
          <p:cNvCxnSpPr>
            <a:cxnSpLocks/>
            <a:stCxn id="7" idx="2"/>
            <a:endCxn id="15" idx="0"/>
          </p:cNvCxnSpPr>
          <p:nvPr/>
        </p:nvCxnSpPr>
        <p:spPr>
          <a:xfrm>
            <a:off x="2881478" y="2809122"/>
            <a:ext cx="1865608" cy="180911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9" name="Straight Arrow Connector 38">
            <a:extLst>
              <a:ext uri="{FF2B5EF4-FFF2-40B4-BE49-F238E27FC236}">
                <a16:creationId xmlns:a16="http://schemas.microsoft.com/office/drawing/2014/main" id="{7B446CD3-6456-0643-8761-B90D5BA565B7}"/>
              </a:ext>
            </a:extLst>
          </p:cNvPr>
          <p:cNvCxnSpPr>
            <a:cxnSpLocks/>
            <a:stCxn id="92" idx="2"/>
            <a:endCxn id="18" idx="0"/>
          </p:cNvCxnSpPr>
          <p:nvPr/>
        </p:nvCxnSpPr>
        <p:spPr>
          <a:xfrm flipH="1">
            <a:off x="8681666" y="2805697"/>
            <a:ext cx="1968926" cy="1812531"/>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42" name="Straight Arrow Connector 41">
            <a:extLst>
              <a:ext uri="{FF2B5EF4-FFF2-40B4-BE49-F238E27FC236}">
                <a16:creationId xmlns:a16="http://schemas.microsoft.com/office/drawing/2014/main" id="{401658DA-736E-C54E-810F-EE2842E997B5}"/>
              </a:ext>
            </a:extLst>
          </p:cNvPr>
          <p:cNvCxnSpPr>
            <a:cxnSpLocks/>
            <a:stCxn id="8" idx="2"/>
            <a:endCxn id="21" idx="0"/>
          </p:cNvCxnSpPr>
          <p:nvPr/>
        </p:nvCxnSpPr>
        <p:spPr>
          <a:xfrm flipH="1">
            <a:off x="909684" y="2807410"/>
            <a:ext cx="3525652" cy="181081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44" name="Straight Arrow Connector 43">
            <a:extLst>
              <a:ext uri="{FF2B5EF4-FFF2-40B4-BE49-F238E27FC236}">
                <a16:creationId xmlns:a16="http://schemas.microsoft.com/office/drawing/2014/main" id="{2AE6D3FA-51AB-9145-82E8-7D6291CF03B1}"/>
              </a:ext>
            </a:extLst>
          </p:cNvPr>
          <p:cNvCxnSpPr>
            <a:cxnSpLocks/>
            <a:stCxn id="8" idx="2"/>
            <a:endCxn id="14" idx="0"/>
          </p:cNvCxnSpPr>
          <p:nvPr/>
        </p:nvCxnSpPr>
        <p:spPr>
          <a:xfrm flipH="1">
            <a:off x="3428573" y="2807410"/>
            <a:ext cx="1006763" cy="181082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48" name="Straight Arrow Connector 47">
            <a:extLst>
              <a:ext uri="{FF2B5EF4-FFF2-40B4-BE49-F238E27FC236}">
                <a16:creationId xmlns:a16="http://schemas.microsoft.com/office/drawing/2014/main" id="{D8DE5FBC-E215-3547-B93A-D645616A151B}"/>
              </a:ext>
            </a:extLst>
          </p:cNvPr>
          <p:cNvCxnSpPr>
            <a:cxnSpLocks/>
            <a:stCxn id="8" idx="2"/>
            <a:endCxn id="18" idx="0"/>
          </p:cNvCxnSpPr>
          <p:nvPr/>
        </p:nvCxnSpPr>
        <p:spPr>
          <a:xfrm>
            <a:off x="4435336" y="2807410"/>
            <a:ext cx="4246330" cy="181081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55" name="Straight Arrow Connector 54">
            <a:extLst>
              <a:ext uri="{FF2B5EF4-FFF2-40B4-BE49-F238E27FC236}">
                <a16:creationId xmlns:a16="http://schemas.microsoft.com/office/drawing/2014/main" id="{F05BEFF5-3DE6-1543-A179-E721072E9637}"/>
              </a:ext>
            </a:extLst>
          </p:cNvPr>
          <p:cNvCxnSpPr>
            <a:cxnSpLocks/>
            <a:stCxn id="9" idx="2"/>
            <a:endCxn id="15" idx="0"/>
          </p:cNvCxnSpPr>
          <p:nvPr/>
        </p:nvCxnSpPr>
        <p:spPr>
          <a:xfrm flipH="1">
            <a:off x="4747086" y="2805698"/>
            <a:ext cx="1254788" cy="1812534"/>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59" name="Straight Arrow Connector 58">
            <a:extLst>
              <a:ext uri="{FF2B5EF4-FFF2-40B4-BE49-F238E27FC236}">
                <a16:creationId xmlns:a16="http://schemas.microsoft.com/office/drawing/2014/main" id="{1DDDDCC7-FBFC-BE47-8AD2-3095DE2F4F97}"/>
              </a:ext>
            </a:extLst>
          </p:cNvPr>
          <p:cNvCxnSpPr>
            <a:cxnSpLocks/>
            <a:stCxn id="9" idx="2"/>
            <a:endCxn id="19" idx="0"/>
          </p:cNvCxnSpPr>
          <p:nvPr/>
        </p:nvCxnSpPr>
        <p:spPr>
          <a:xfrm>
            <a:off x="6001874" y="2805698"/>
            <a:ext cx="3969739" cy="1773149"/>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62" name="Straight Arrow Connector 61">
            <a:extLst>
              <a:ext uri="{FF2B5EF4-FFF2-40B4-BE49-F238E27FC236}">
                <a16:creationId xmlns:a16="http://schemas.microsoft.com/office/drawing/2014/main" id="{5A5A1ECE-BDCF-AC45-A2A9-CDFFCEE356D7}"/>
              </a:ext>
            </a:extLst>
          </p:cNvPr>
          <p:cNvCxnSpPr>
            <a:cxnSpLocks/>
            <a:stCxn id="10" idx="2"/>
            <a:endCxn id="16" idx="0"/>
          </p:cNvCxnSpPr>
          <p:nvPr/>
        </p:nvCxnSpPr>
        <p:spPr>
          <a:xfrm flipH="1">
            <a:off x="6066030" y="2829223"/>
            <a:ext cx="3014345" cy="178900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66" name="Straight Arrow Connector 65">
            <a:extLst>
              <a:ext uri="{FF2B5EF4-FFF2-40B4-BE49-F238E27FC236}">
                <a16:creationId xmlns:a16="http://schemas.microsoft.com/office/drawing/2014/main" id="{3D573AB4-DD6A-3C47-82A3-C7A2A8E7D34B}"/>
              </a:ext>
            </a:extLst>
          </p:cNvPr>
          <p:cNvCxnSpPr>
            <a:cxnSpLocks/>
            <a:stCxn id="10" idx="2"/>
            <a:endCxn id="17" idx="0"/>
          </p:cNvCxnSpPr>
          <p:nvPr/>
        </p:nvCxnSpPr>
        <p:spPr>
          <a:xfrm flipH="1">
            <a:off x="7373848" y="2829223"/>
            <a:ext cx="1706527" cy="178900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69" name="Straight Arrow Connector 68">
            <a:extLst>
              <a:ext uri="{FF2B5EF4-FFF2-40B4-BE49-F238E27FC236}">
                <a16:creationId xmlns:a16="http://schemas.microsoft.com/office/drawing/2014/main" id="{9188F83E-BCB7-2D4E-816E-5C75B9714D2C}"/>
              </a:ext>
            </a:extLst>
          </p:cNvPr>
          <p:cNvCxnSpPr>
            <a:cxnSpLocks/>
            <a:stCxn id="10" idx="2"/>
            <a:endCxn id="20" idx="0"/>
          </p:cNvCxnSpPr>
          <p:nvPr/>
        </p:nvCxnSpPr>
        <p:spPr>
          <a:xfrm>
            <a:off x="9080375" y="2829223"/>
            <a:ext cx="2130444" cy="174962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73" name="Straight Arrow Connector 72">
            <a:extLst>
              <a:ext uri="{FF2B5EF4-FFF2-40B4-BE49-F238E27FC236}">
                <a16:creationId xmlns:a16="http://schemas.microsoft.com/office/drawing/2014/main" id="{40EE9BF2-5170-F747-97D2-0523494B0797}"/>
              </a:ext>
            </a:extLst>
          </p:cNvPr>
          <p:cNvCxnSpPr>
            <a:cxnSpLocks/>
            <a:stCxn id="7" idx="2"/>
            <a:endCxn id="17" idx="0"/>
          </p:cNvCxnSpPr>
          <p:nvPr/>
        </p:nvCxnSpPr>
        <p:spPr>
          <a:xfrm>
            <a:off x="2881478" y="2809122"/>
            <a:ext cx="4492370" cy="180910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80" name="TextBox 79">
            <a:extLst>
              <a:ext uri="{FF2B5EF4-FFF2-40B4-BE49-F238E27FC236}">
                <a16:creationId xmlns:a16="http://schemas.microsoft.com/office/drawing/2014/main" id="{5023C24A-A3DF-9047-A1BE-AA3E02FA2E66}"/>
              </a:ext>
            </a:extLst>
          </p:cNvPr>
          <p:cNvSpPr txBox="1"/>
          <p:nvPr/>
        </p:nvSpPr>
        <p:spPr>
          <a:xfrm>
            <a:off x="2351077" y="594614"/>
            <a:ext cx="7276351" cy="584775"/>
          </a:xfrm>
          <a:prstGeom prst="rect">
            <a:avLst/>
          </a:prstGeom>
          <a:noFill/>
        </p:spPr>
        <p:txBody>
          <a:bodyPr wrap="none" rtlCol="0">
            <a:spAutoFit/>
          </a:bodyPr>
          <a:lstStyle/>
          <a:p>
            <a:r>
              <a:rPr lang="en-US" sz="3200" b="1" dirty="0">
                <a:solidFill>
                  <a:srgbClr val="FFC000"/>
                </a:solidFill>
              </a:rPr>
              <a:t>REPRESENTATION OF TANNER GRAPH</a:t>
            </a:r>
          </a:p>
        </p:txBody>
      </p:sp>
      <p:sp>
        <p:nvSpPr>
          <p:cNvPr id="92" name="Rounded Rectangle 91">
            <a:extLst>
              <a:ext uri="{FF2B5EF4-FFF2-40B4-BE49-F238E27FC236}">
                <a16:creationId xmlns:a16="http://schemas.microsoft.com/office/drawing/2014/main" id="{F9C40F61-E375-5E42-9B43-8E010F5C15E5}"/>
              </a:ext>
            </a:extLst>
          </p:cNvPr>
          <p:cNvSpPr/>
          <p:nvPr/>
        </p:nvSpPr>
        <p:spPr>
          <a:xfrm>
            <a:off x="10239625" y="1994038"/>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S7</a:t>
            </a:r>
          </a:p>
        </p:txBody>
      </p:sp>
      <p:cxnSp>
        <p:nvCxnSpPr>
          <p:cNvPr id="95" name="Straight Arrow Connector 94">
            <a:extLst>
              <a:ext uri="{FF2B5EF4-FFF2-40B4-BE49-F238E27FC236}">
                <a16:creationId xmlns:a16="http://schemas.microsoft.com/office/drawing/2014/main" id="{F030EB23-BDD9-F747-98FD-8D0BFCC78E0D}"/>
              </a:ext>
            </a:extLst>
          </p:cNvPr>
          <p:cNvCxnSpPr>
            <a:cxnSpLocks/>
            <a:stCxn id="9" idx="2"/>
            <a:endCxn id="13" idx="0"/>
          </p:cNvCxnSpPr>
          <p:nvPr/>
        </p:nvCxnSpPr>
        <p:spPr>
          <a:xfrm flipH="1">
            <a:off x="2185508" y="2805698"/>
            <a:ext cx="3816366" cy="18142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96" name="Straight Arrow Connector 95">
            <a:extLst>
              <a:ext uri="{FF2B5EF4-FFF2-40B4-BE49-F238E27FC236}">
                <a16:creationId xmlns:a16="http://schemas.microsoft.com/office/drawing/2014/main" id="{E730C2E1-767B-8547-A6B9-0136425DBF4F}"/>
              </a:ext>
            </a:extLst>
          </p:cNvPr>
          <p:cNvCxnSpPr>
            <a:cxnSpLocks/>
            <a:stCxn id="92" idx="2"/>
            <a:endCxn id="19" idx="0"/>
          </p:cNvCxnSpPr>
          <p:nvPr/>
        </p:nvCxnSpPr>
        <p:spPr>
          <a:xfrm flipH="1">
            <a:off x="9971613" y="2805697"/>
            <a:ext cx="678979" cy="1773150"/>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99" name="Straight Arrow Connector 98">
            <a:extLst>
              <a:ext uri="{FF2B5EF4-FFF2-40B4-BE49-F238E27FC236}">
                <a16:creationId xmlns:a16="http://schemas.microsoft.com/office/drawing/2014/main" id="{FECEEFDD-0D11-2842-8866-84CEFC99CD33}"/>
              </a:ext>
            </a:extLst>
          </p:cNvPr>
          <p:cNvCxnSpPr>
            <a:cxnSpLocks/>
            <a:stCxn id="92" idx="2"/>
            <a:endCxn id="20" idx="0"/>
          </p:cNvCxnSpPr>
          <p:nvPr/>
        </p:nvCxnSpPr>
        <p:spPr>
          <a:xfrm>
            <a:off x="10650592" y="2805697"/>
            <a:ext cx="560227" cy="1773151"/>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102" name="Rounded Rectangle 101">
            <a:extLst>
              <a:ext uri="{FF2B5EF4-FFF2-40B4-BE49-F238E27FC236}">
                <a16:creationId xmlns:a16="http://schemas.microsoft.com/office/drawing/2014/main" id="{5CD345E1-28E9-504A-B80D-799F49BD12FA}"/>
              </a:ext>
            </a:extLst>
          </p:cNvPr>
          <p:cNvSpPr/>
          <p:nvPr/>
        </p:nvSpPr>
        <p:spPr>
          <a:xfrm>
            <a:off x="7147711" y="2017565"/>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S5</a:t>
            </a:r>
          </a:p>
        </p:txBody>
      </p:sp>
      <p:cxnSp>
        <p:nvCxnSpPr>
          <p:cNvPr id="109" name="Straight Arrow Connector 108">
            <a:extLst>
              <a:ext uri="{FF2B5EF4-FFF2-40B4-BE49-F238E27FC236}">
                <a16:creationId xmlns:a16="http://schemas.microsoft.com/office/drawing/2014/main" id="{2FB48FE6-D0CC-5E49-876A-8944FC01DA7B}"/>
              </a:ext>
            </a:extLst>
          </p:cNvPr>
          <p:cNvCxnSpPr>
            <a:cxnSpLocks/>
            <a:stCxn id="102" idx="2"/>
            <a:endCxn id="21" idx="0"/>
          </p:cNvCxnSpPr>
          <p:nvPr/>
        </p:nvCxnSpPr>
        <p:spPr>
          <a:xfrm flipH="1">
            <a:off x="909684" y="2829224"/>
            <a:ext cx="6648994" cy="1789004"/>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112" name="Straight Arrow Connector 111">
            <a:extLst>
              <a:ext uri="{FF2B5EF4-FFF2-40B4-BE49-F238E27FC236}">
                <a16:creationId xmlns:a16="http://schemas.microsoft.com/office/drawing/2014/main" id="{A3ED4050-A31A-A34D-BE7B-398CD1BCF694}"/>
              </a:ext>
            </a:extLst>
          </p:cNvPr>
          <p:cNvCxnSpPr>
            <a:cxnSpLocks/>
            <a:stCxn id="102" idx="2"/>
            <a:endCxn id="13" idx="0"/>
          </p:cNvCxnSpPr>
          <p:nvPr/>
        </p:nvCxnSpPr>
        <p:spPr>
          <a:xfrm flipH="1">
            <a:off x="2185508" y="2829224"/>
            <a:ext cx="5373170" cy="1790716"/>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115" name="Straight Arrow Connector 114">
            <a:extLst>
              <a:ext uri="{FF2B5EF4-FFF2-40B4-BE49-F238E27FC236}">
                <a16:creationId xmlns:a16="http://schemas.microsoft.com/office/drawing/2014/main" id="{970708B0-D79B-7D48-B091-1067111EED70}"/>
              </a:ext>
            </a:extLst>
          </p:cNvPr>
          <p:cNvCxnSpPr>
            <a:cxnSpLocks/>
            <a:stCxn id="102" idx="2"/>
            <a:endCxn id="14" idx="0"/>
          </p:cNvCxnSpPr>
          <p:nvPr/>
        </p:nvCxnSpPr>
        <p:spPr>
          <a:xfrm flipH="1">
            <a:off x="3428573" y="2829224"/>
            <a:ext cx="4130105" cy="1789008"/>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118" name="Straight Arrow Connector 117">
            <a:extLst>
              <a:ext uri="{FF2B5EF4-FFF2-40B4-BE49-F238E27FC236}">
                <a16:creationId xmlns:a16="http://schemas.microsoft.com/office/drawing/2014/main" id="{D5FFD1B1-C0CE-8E41-8431-86B6C1563581}"/>
              </a:ext>
            </a:extLst>
          </p:cNvPr>
          <p:cNvCxnSpPr>
            <a:cxnSpLocks/>
            <a:stCxn id="102" idx="2"/>
            <a:endCxn id="15" idx="0"/>
          </p:cNvCxnSpPr>
          <p:nvPr/>
        </p:nvCxnSpPr>
        <p:spPr>
          <a:xfrm flipH="1">
            <a:off x="4747086" y="2829224"/>
            <a:ext cx="2811592" cy="1789008"/>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121" name="Straight Arrow Connector 120">
            <a:extLst>
              <a:ext uri="{FF2B5EF4-FFF2-40B4-BE49-F238E27FC236}">
                <a16:creationId xmlns:a16="http://schemas.microsoft.com/office/drawing/2014/main" id="{1FAEE206-AE54-204C-AC3C-BF07CE95A548}"/>
              </a:ext>
            </a:extLst>
          </p:cNvPr>
          <p:cNvCxnSpPr>
            <a:cxnSpLocks/>
            <a:stCxn id="102" idx="2"/>
            <a:endCxn id="20" idx="0"/>
          </p:cNvCxnSpPr>
          <p:nvPr/>
        </p:nvCxnSpPr>
        <p:spPr>
          <a:xfrm>
            <a:off x="7558678" y="2829224"/>
            <a:ext cx="3652141" cy="1749624"/>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065728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D5C371D-4AE5-164C-B9E0-384464F25242}"/>
              </a:ext>
            </a:extLst>
          </p:cNvPr>
          <p:cNvSpPr txBox="1"/>
          <p:nvPr/>
        </p:nvSpPr>
        <p:spPr>
          <a:xfrm>
            <a:off x="1345839" y="1690062"/>
            <a:ext cx="3363276" cy="3477875"/>
          </a:xfrm>
          <a:prstGeom prst="rect">
            <a:avLst/>
          </a:prstGeom>
          <a:noFill/>
        </p:spPr>
        <p:txBody>
          <a:bodyPr wrap="square" rtlCol="0">
            <a:spAutoFit/>
          </a:bodyPr>
          <a:lstStyle/>
          <a:p>
            <a:r>
              <a:rPr lang="en-US" sz="2000" b="1" dirty="0"/>
              <a:t>ORIGINAL MESSAGE</a:t>
            </a:r>
          </a:p>
          <a:p>
            <a:br>
              <a:rPr lang="en-US" sz="2000" b="1" dirty="0"/>
            </a:br>
            <a:r>
              <a:rPr lang="en-US" sz="2000" b="1" dirty="0">
                <a:solidFill>
                  <a:srgbClr val="FFC000"/>
                </a:solidFill>
              </a:rPr>
              <a:t>M= [ 0, 1, 0, 0 ]</a:t>
            </a:r>
          </a:p>
          <a:p>
            <a:endParaRPr lang="en-US" sz="2000" b="1" dirty="0"/>
          </a:p>
          <a:p>
            <a:r>
              <a:rPr lang="en-US" sz="2000" b="1" dirty="0"/>
              <a:t>ENCODED MESSAGE</a:t>
            </a:r>
          </a:p>
          <a:p>
            <a:endParaRPr lang="en-US" sz="2000" b="1" dirty="0"/>
          </a:p>
          <a:p>
            <a:r>
              <a:rPr lang="en-US" sz="2000" b="1" dirty="0">
                <a:solidFill>
                  <a:srgbClr val="FFC000"/>
                </a:solidFill>
              </a:rPr>
              <a:t>M=[ 0, 1, 0, 0, 1, 0, 0, 1, 1 ]</a:t>
            </a:r>
          </a:p>
          <a:p>
            <a:endParaRPr lang="en-US" sz="2000" b="1" dirty="0"/>
          </a:p>
          <a:p>
            <a:r>
              <a:rPr lang="en-US" sz="2000" b="1" dirty="0"/>
              <a:t>RECEIVED MESSAGE</a:t>
            </a:r>
          </a:p>
          <a:p>
            <a:endParaRPr lang="en-US" sz="2000" b="1" dirty="0"/>
          </a:p>
          <a:p>
            <a:r>
              <a:rPr lang="en-US" sz="2000" b="1" dirty="0">
                <a:solidFill>
                  <a:srgbClr val="FFC000"/>
                </a:solidFill>
              </a:rPr>
              <a:t>M= [ E, E, 0, 0, 1, 0, 0, 1, 1 ]</a:t>
            </a:r>
          </a:p>
        </p:txBody>
      </p:sp>
      <p:sp>
        <p:nvSpPr>
          <p:cNvPr id="38" name="TextBox 37">
            <a:extLst>
              <a:ext uri="{FF2B5EF4-FFF2-40B4-BE49-F238E27FC236}">
                <a16:creationId xmlns:a16="http://schemas.microsoft.com/office/drawing/2014/main" id="{F7A85934-8C87-7F44-9303-E89B50EF2775}"/>
              </a:ext>
            </a:extLst>
          </p:cNvPr>
          <p:cNvSpPr txBox="1"/>
          <p:nvPr/>
        </p:nvSpPr>
        <p:spPr>
          <a:xfrm>
            <a:off x="634520" y="621678"/>
            <a:ext cx="2141316" cy="584775"/>
          </a:xfrm>
          <a:prstGeom prst="rect">
            <a:avLst/>
          </a:prstGeom>
          <a:noFill/>
        </p:spPr>
        <p:txBody>
          <a:bodyPr wrap="square" rtlCol="0">
            <a:spAutoFit/>
          </a:bodyPr>
          <a:lstStyle/>
          <a:p>
            <a:r>
              <a:rPr lang="en-US" sz="3200" b="1" dirty="0">
                <a:solidFill>
                  <a:srgbClr val="FFC000"/>
                </a:solidFill>
              </a:rPr>
              <a:t>For  BEC</a:t>
            </a:r>
          </a:p>
        </p:txBody>
      </p:sp>
      <p:sp>
        <p:nvSpPr>
          <p:cNvPr id="2" name="TextBox 1">
            <a:extLst>
              <a:ext uri="{FF2B5EF4-FFF2-40B4-BE49-F238E27FC236}">
                <a16:creationId xmlns:a16="http://schemas.microsoft.com/office/drawing/2014/main" id="{718B19D6-507C-264C-92DD-727A6FE68F77}"/>
              </a:ext>
            </a:extLst>
          </p:cNvPr>
          <p:cNvSpPr txBox="1"/>
          <p:nvPr/>
        </p:nvSpPr>
        <p:spPr>
          <a:xfrm>
            <a:off x="7065346" y="4743507"/>
            <a:ext cx="750526" cy="461665"/>
          </a:xfrm>
          <a:prstGeom prst="rect">
            <a:avLst/>
          </a:prstGeom>
          <a:noFill/>
        </p:spPr>
        <p:txBody>
          <a:bodyPr wrap="none" rtlCol="0">
            <a:spAutoFit/>
          </a:bodyPr>
          <a:lstStyle/>
          <a:p>
            <a:r>
              <a:rPr lang="en-US" sz="2400" b="1" dirty="0"/>
              <a:t>H = </a:t>
            </a:r>
          </a:p>
        </p:txBody>
      </p:sp>
      <p:sp>
        <p:nvSpPr>
          <p:cNvPr id="13" name="TextBox 12">
            <a:extLst>
              <a:ext uri="{FF2B5EF4-FFF2-40B4-BE49-F238E27FC236}">
                <a16:creationId xmlns:a16="http://schemas.microsoft.com/office/drawing/2014/main" id="{6CFE56B6-18B0-4F48-BCDA-352B683899F5}"/>
              </a:ext>
            </a:extLst>
          </p:cNvPr>
          <p:cNvSpPr txBox="1"/>
          <p:nvPr/>
        </p:nvSpPr>
        <p:spPr>
          <a:xfrm>
            <a:off x="6993211" y="1652828"/>
            <a:ext cx="822661" cy="461665"/>
          </a:xfrm>
          <a:prstGeom prst="rect">
            <a:avLst/>
          </a:prstGeom>
          <a:noFill/>
        </p:spPr>
        <p:txBody>
          <a:bodyPr wrap="none" rtlCol="0">
            <a:spAutoFit/>
          </a:bodyPr>
          <a:lstStyle/>
          <a:p>
            <a:r>
              <a:rPr lang="en-US" sz="2400" b="1" dirty="0"/>
              <a:t>M = </a:t>
            </a:r>
          </a:p>
        </p:txBody>
      </p:sp>
      <p:sp>
        <p:nvSpPr>
          <p:cNvPr id="4" name="Rectangle 3">
            <a:extLst>
              <a:ext uri="{FF2B5EF4-FFF2-40B4-BE49-F238E27FC236}">
                <a16:creationId xmlns:a16="http://schemas.microsoft.com/office/drawing/2014/main" id="{0605CFC3-BEC5-394A-857B-7A68AC7D104D}"/>
              </a:ext>
            </a:extLst>
          </p:cNvPr>
          <p:cNvSpPr/>
          <p:nvPr/>
        </p:nvSpPr>
        <p:spPr>
          <a:xfrm>
            <a:off x="8045701" y="3059668"/>
            <a:ext cx="2267342" cy="369332"/>
          </a:xfrm>
          <a:prstGeom prst="rect">
            <a:avLst/>
          </a:prstGeom>
        </p:spPr>
        <p:txBody>
          <a:bodyPr wrap="square">
            <a:spAutoFit/>
          </a:bodyPr>
          <a:lstStyle/>
          <a:p>
            <a:r>
              <a:rPr lang="en-US" b="1" dirty="0">
                <a:solidFill>
                  <a:srgbClr val="FFC000"/>
                </a:solidFill>
              </a:rPr>
              <a:t>E = ERASED BITS</a:t>
            </a:r>
          </a:p>
        </p:txBody>
      </p:sp>
      <p:graphicFrame>
        <p:nvGraphicFramePr>
          <p:cNvPr id="11" name="Table 10">
            <a:extLst>
              <a:ext uri="{FF2B5EF4-FFF2-40B4-BE49-F238E27FC236}">
                <a16:creationId xmlns:a16="http://schemas.microsoft.com/office/drawing/2014/main" id="{E155CF26-B567-9E4C-88CA-8EBD12299AA8}"/>
              </a:ext>
            </a:extLst>
          </p:cNvPr>
          <p:cNvGraphicFramePr>
            <a:graphicFrameLocks noGrp="1"/>
          </p:cNvGraphicFramePr>
          <p:nvPr>
            <p:extLst>
              <p:ext uri="{D42A27DB-BD31-4B8C-83A1-F6EECF244321}">
                <p14:modId xmlns:p14="http://schemas.microsoft.com/office/powerpoint/2010/main" val="1125899896"/>
              </p:ext>
            </p:extLst>
          </p:nvPr>
        </p:nvGraphicFramePr>
        <p:xfrm>
          <a:off x="8045702" y="923537"/>
          <a:ext cx="1887705" cy="1920246"/>
        </p:xfrm>
        <a:graphic>
          <a:graphicData uri="http://schemas.openxmlformats.org/drawingml/2006/table">
            <a:tbl>
              <a:tblPr firstRow="1" bandRow="1">
                <a:tableStyleId>{3B4B98B0-60AC-42C2-AFA5-B58CD77FA1E5}</a:tableStyleId>
              </a:tblPr>
              <a:tblGrid>
                <a:gridCol w="629235">
                  <a:extLst>
                    <a:ext uri="{9D8B030D-6E8A-4147-A177-3AD203B41FA5}">
                      <a16:colId xmlns:a16="http://schemas.microsoft.com/office/drawing/2014/main" val="3118458378"/>
                    </a:ext>
                  </a:extLst>
                </a:gridCol>
                <a:gridCol w="629235">
                  <a:extLst>
                    <a:ext uri="{9D8B030D-6E8A-4147-A177-3AD203B41FA5}">
                      <a16:colId xmlns:a16="http://schemas.microsoft.com/office/drawing/2014/main" val="1855130984"/>
                    </a:ext>
                  </a:extLst>
                </a:gridCol>
                <a:gridCol w="629235">
                  <a:extLst>
                    <a:ext uri="{9D8B030D-6E8A-4147-A177-3AD203B41FA5}">
                      <a16:colId xmlns:a16="http://schemas.microsoft.com/office/drawing/2014/main" val="2400705839"/>
                    </a:ext>
                  </a:extLst>
                </a:gridCol>
              </a:tblGrid>
              <a:tr h="575952">
                <a:tc>
                  <a:txBody>
                    <a:bodyPr/>
                    <a:lstStyle/>
                    <a:p>
                      <a:pPr algn="ctr"/>
                      <a:r>
                        <a:rPr lang="en-US" sz="3300" dirty="0">
                          <a:solidFill>
                            <a:srgbClr val="FF0000"/>
                          </a:solidFill>
                        </a:rPr>
                        <a:t>E</a:t>
                      </a:r>
                      <a:endParaRPr lang="en-US" sz="3300" b="1" dirty="0">
                        <a:solidFill>
                          <a:srgbClr val="FF0000"/>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dirty="0">
                          <a:solidFill>
                            <a:srgbClr val="FF0000"/>
                          </a:solidFill>
                        </a:rPr>
                        <a:t>E</a:t>
                      </a:r>
                      <a:endParaRPr lang="en-US" sz="3300" b="1" dirty="0">
                        <a:solidFill>
                          <a:srgbClr val="FF0000"/>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b="1" dirty="0">
                          <a:solidFill>
                            <a:schemeClr val="tx1"/>
                          </a:solidFill>
                        </a:rPr>
                        <a:t>1</a:t>
                      </a: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19633272"/>
                  </a:ext>
                </a:extLst>
              </a:tr>
              <a:tr h="575952">
                <a:tc>
                  <a:txBody>
                    <a:bodyPr/>
                    <a:lstStyle/>
                    <a:p>
                      <a:pPr algn="ctr"/>
                      <a:r>
                        <a:rPr lang="en-US" sz="3300" b="1" dirty="0">
                          <a:solidFill>
                            <a:schemeClr val="tx1"/>
                          </a:solidFill>
                        </a:rPr>
                        <a:t>0</a:t>
                      </a: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300" b="1" dirty="0">
                          <a:solidFill>
                            <a:schemeClr val="tx1"/>
                          </a:solidFill>
                        </a:rPr>
                        <a:t>0</a:t>
                      </a: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300" dirty="0"/>
                        <a:t>0</a:t>
                      </a:r>
                      <a:endParaRPr lang="en-US" sz="3300" b="1" dirty="0">
                        <a:solidFill>
                          <a:srgbClr val="FF0000"/>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65076467"/>
                  </a:ext>
                </a:extLst>
              </a:tr>
              <a:tr h="575952">
                <a:tc>
                  <a:txBody>
                    <a:bodyPr/>
                    <a:lstStyle/>
                    <a:p>
                      <a:pPr algn="ctr"/>
                      <a:r>
                        <a:rPr lang="en-US" sz="3300" dirty="0"/>
                        <a:t>0</a:t>
                      </a:r>
                      <a:endParaRPr lang="en-US" sz="3300" b="1" dirty="0">
                        <a:solidFill>
                          <a:schemeClr val="tx1"/>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dirty="0"/>
                        <a:t>1</a:t>
                      </a:r>
                      <a:endParaRPr lang="en-US" sz="3300" b="1" dirty="0">
                        <a:solidFill>
                          <a:srgbClr val="FF0000"/>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dirty="0"/>
                        <a:t>1</a:t>
                      </a:r>
                      <a:endParaRPr lang="en-US" sz="3300" b="1" dirty="0">
                        <a:solidFill>
                          <a:schemeClr val="tx1"/>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79565840"/>
                  </a:ext>
                </a:extLst>
              </a:tr>
            </a:tbl>
          </a:graphicData>
        </a:graphic>
      </p:graphicFrame>
      <p:graphicFrame>
        <p:nvGraphicFramePr>
          <p:cNvPr id="14" name="Table 13">
            <a:extLst>
              <a:ext uri="{FF2B5EF4-FFF2-40B4-BE49-F238E27FC236}">
                <a16:creationId xmlns:a16="http://schemas.microsoft.com/office/drawing/2014/main" id="{3C7BA46F-3E4C-E545-9E71-841A421B5487}"/>
              </a:ext>
            </a:extLst>
          </p:cNvPr>
          <p:cNvGraphicFramePr>
            <a:graphicFrameLocks noGrp="1"/>
          </p:cNvGraphicFramePr>
          <p:nvPr>
            <p:extLst>
              <p:ext uri="{D42A27DB-BD31-4B8C-83A1-F6EECF244321}">
                <p14:modId xmlns:p14="http://schemas.microsoft.com/office/powerpoint/2010/main" val="2973491279"/>
              </p:ext>
            </p:extLst>
          </p:nvPr>
        </p:nvGraphicFramePr>
        <p:xfrm>
          <a:off x="8045702" y="3964206"/>
          <a:ext cx="3689043" cy="2020265"/>
        </p:xfrm>
        <a:graphic>
          <a:graphicData uri="http://schemas.openxmlformats.org/drawingml/2006/table">
            <a:tbl>
              <a:tblPr firstRow="1" bandRow="1">
                <a:tableStyleId>{073A0DAA-6AF3-43AB-8588-CEC1D06C72B9}</a:tableStyleId>
              </a:tblPr>
              <a:tblGrid>
                <a:gridCol w="411286">
                  <a:extLst>
                    <a:ext uri="{9D8B030D-6E8A-4147-A177-3AD203B41FA5}">
                      <a16:colId xmlns:a16="http://schemas.microsoft.com/office/drawing/2014/main" val="3661986040"/>
                    </a:ext>
                  </a:extLst>
                </a:gridCol>
                <a:gridCol w="386371">
                  <a:extLst>
                    <a:ext uri="{9D8B030D-6E8A-4147-A177-3AD203B41FA5}">
                      <a16:colId xmlns:a16="http://schemas.microsoft.com/office/drawing/2014/main" val="3775938882"/>
                    </a:ext>
                  </a:extLst>
                </a:gridCol>
                <a:gridCol w="386371">
                  <a:extLst>
                    <a:ext uri="{9D8B030D-6E8A-4147-A177-3AD203B41FA5}">
                      <a16:colId xmlns:a16="http://schemas.microsoft.com/office/drawing/2014/main" val="280051969"/>
                    </a:ext>
                  </a:extLst>
                </a:gridCol>
                <a:gridCol w="386371">
                  <a:extLst>
                    <a:ext uri="{9D8B030D-6E8A-4147-A177-3AD203B41FA5}">
                      <a16:colId xmlns:a16="http://schemas.microsoft.com/office/drawing/2014/main" val="4217641735"/>
                    </a:ext>
                  </a:extLst>
                </a:gridCol>
                <a:gridCol w="386371">
                  <a:extLst>
                    <a:ext uri="{9D8B030D-6E8A-4147-A177-3AD203B41FA5}">
                      <a16:colId xmlns:a16="http://schemas.microsoft.com/office/drawing/2014/main" val="4254315670"/>
                    </a:ext>
                  </a:extLst>
                </a:gridCol>
                <a:gridCol w="449787">
                  <a:extLst>
                    <a:ext uri="{9D8B030D-6E8A-4147-A177-3AD203B41FA5}">
                      <a16:colId xmlns:a16="http://schemas.microsoft.com/office/drawing/2014/main" val="2877079772"/>
                    </a:ext>
                  </a:extLst>
                </a:gridCol>
                <a:gridCol w="427496">
                  <a:extLst>
                    <a:ext uri="{9D8B030D-6E8A-4147-A177-3AD203B41FA5}">
                      <a16:colId xmlns:a16="http://schemas.microsoft.com/office/drawing/2014/main" val="2775864577"/>
                    </a:ext>
                  </a:extLst>
                </a:gridCol>
                <a:gridCol w="443937">
                  <a:extLst>
                    <a:ext uri="{9D8B030D-6E8A-4147-A177-3AD203B41FA5}">
                      <a16:colId xmlns:a16="http://schemas.microsoft.com/office/drawing/2014/main" val="3783750395"/>
                    </a:ext>
                  </a:extLst>
                </a:gridCol>
                <a:gridCol w="411053">
                  <a:extLst>
                    <a:ext uri="{9D8B030D-6E8A-4147-A177-3AD203B41FA5}">
                      <a16:colId xmlns:a16="http://schemas.microsoft.com/office/drawing/2014/main" val="1239002335"/>
                    </a:ext>
                  </a:extLst>
                </a:gridCol>
              </a:tblGrid>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7183364"/>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321849"/>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93146118"/>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8558862"/>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6450414"/>
                  </a:ext>
                </a:extLst>
              </a:tr>
            </a:tbl>
          </a:graphicData>
        </a:graphic>
      </p:graphicFrame>
    </p:spTree>
    <p:extLst>
      <p:ext uri="{BB962C8B-B14F-4D97-AF65-F5344CB8AC3E}">
        <p14:creationId xmlns:p14="http://schemas.microsoft.com/office/powerpoint/2010/main" val="7214576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2AA2F3-5EF3-2042-BF1D-AD0C5098C118}"/>
              </a:ext>
            </a:extLst>
          </p:cNvPr>
          <p:cNvSpPr/>
          <p:nvPr/>
        </p:nvSpPr>
        <p:spPr>
          <a:xfrm>
            <a:off x="1767154" y="2609636"/>
            <a:ext cx="904126" cy="811659"/>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5" name="Rounded Rectangle 4">
            <a:extLst>
              <a:ext uri="{FF2B5EF4-FFF2-40B4-BE49-F238E27FC236}">
                <a16:creationId xmlns:a16="http://schemas.microsoft.com/office/drawing/2014/main" id="{C476D060-1097-E54E-BC80-7D2BDAFD7C4F}"/>
              </a:ext>
            </a:extLst>
          </p:cNvPr>
          <p:cNvSpPr/>
          <p:nvPr/>
        </p:nvSpPr>
        <p:spPr>
          <a:xfrm>
            <a:off x="925958" y="2005597"/>
            <a:ext cx="791110" cy="8116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S1</a:t>
            </a:r>
          </a:p>
        </p:txBody>
      </p:sp>
      <p:sp>
        <p:nvSpPr>
          <p:cNvPr id="6" name="Rounded Rectangle 5">
            <a:extLst>
              <a:ext uri="{FF2B5EF4-FFF2-40B4-BE49-F238E27FC236}">
                <a16:creationId xmlns:a16="http://schemas.microsoft.com/office/drawing/2014/main" id="{27BA4E4A-E099-A64B-9EEB-BD0A2847ABE1}"/>
              </a:ext>
            </a:extLst>
          </p:cNvPr>
          <p:cNvSpPr/>
          <p:nvPr/>
        </p:nvSpPr>
        <p:spPr>
          <a:xfrm>
            <a:off x="2470511" y="1997463"/>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S2</a:t>
            </a:r>
          </a:p>
        </p:txBody>
      </p:sp>
      <p:sp>
        <p:nvSpPr>
          <p:cNvPr id="7" name="Rounded Rectangle 6">
            <a:extLst>
              <a:ext uri="{FF2B5EF4-FFF2-40B4-BE49-F238E27FC236}">
                <a16:creationId xmlns:a16="http://schemas.microsoft.com/office/drawing/2014/main" id="{6E163EE0-447E-5244-9C95-F73E5ADFF354}"/>
              </a:ext>
            </a:extLst>
          </p:cNvPr>
          <p:cNvSpPr/>
          <p:nvPr/>
        </p:nvSpPr>
        <p:spPr>
          <a:xfrm>
            <a:off x="4024369" y="1995751"/>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S3</a:t>
            </a:r>
          </a:p>
        </p:txBody>
      </p:sp>
      <p:sp>
        <p:nvSpPr>
          <p:cNvPr id="8" name="Rounded Rectangle 7">
            <a:extLst>
              <a:ext uri="{FF2B5EF4-FFF2-40B4-BE49-F238E27FC236}">
                <a16:creationId xmlns:a16="http://schemas.microsoft.com/office/drawing/2014/main" id="{41619141-58E1-E840-9586-D50EB78B4EE2}"/>
              </a:ext>
            </a:extLst>
          </p:cNvPr>
          <p:cNvSpPr/>
          <p:nvPr/>
        </p:nvSpPr>
        <p:spPr>
          <a:xfrm>
            <a:off x="5590907" y="1994039"/>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S4</a:t>
            </a:r>
          </a:p>
        </p:txBody>
      </p:sp>
      <p:sp>
        <p:nvSpPr>
          <p:cNvPr id="9" name="Rounded Rectangle 8">
            <a:extLst>
              <a:ext uri="{FF2B5EF4-FFF2-40B4-BE49-F238E27FC236}">
                <a16:creationId xmlns:a16="http://schemas.microsoft.com/office/drawing/2014/main" id="{EF284538-D5EE-0741-BEFE-E7B3DF38CB19}"/>
              </a:ext>
            </a:extLst>
          </p:cNvPr>
          <p:cNvSpPr/>
          <p:nvPr/>
        </p:nvSpPr>
        <p:spPr>
          <a:xfrm>
            <a:off x="8669408" y="2017564"/>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S6</a:t>
            </a:r>
          </a:p>
        </p:txBody>
      </p:sp>
      <p:sp>
        <p:nvSpPr>
          <p:cNvPr id="10" name="Oval 9">
            <a:extLst>
              <a:ext uri="{FF2B5EF4-FFF2-40B4-BE49-F238E27FC236}">
                <a16:creationId xmlns:a16="http://schemas.microsoft.com/office/drawing/2014/main" id="{45F6456A-60DC-6447-BB0B-F2D0A9D456F5}"/>
              </a:ext>
            </a:extLst>
          </p:cNvPr>
          <p:cNvSpPr/>
          <p:nvPr/>
        </p:nvSpPr>
        <p:spPr>
          <a:xfrm>
            <a:off x="1841323" y="4619940"/>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E</a:t>
            </a:r>
            <a:endParaRPr lang="en-US" sz="1400" b="1" dirty="0">
              <a:solidFill>
                <a:srgbClr val="FF0000"/>
              </a:solidFill>
            </a:endParaRPr>
          </a:p>
        </p:txBody>
      </p:sp>
      <p:sp>
        <p:nvSpPr>
          <p:cNvPr id="11" name="Oval 10">
            <a:extLst>
              <a:ext uri="{FF2B5EF4-FFF2-40B4-BE49-F238E27FC236}">
                <a16:creationId xmlns:a16="http://schemas.microsoft.com/office/drawing/2014/main" id="{A6BB40F1-F1CA-7E4E-8EF5-45A1FAC28518}"/>
              </a:ext>
            </a:extLst>
          </p:cNvPr>
          <p:cNvSpPr/>
          <p:nvPr/>
        </p:nvSpPr>
        <p:spPr>
          <a:xfrm>
            <a:off x="3084388" y="4618232"/>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p>
        </p:txBody>
      </p:sp>
      <p:sp>
        <p:nvSpPr>
          <p:cNvPr id="12" name="Oval 11">
            <a:extLst>
              <a:ext uri="{FF2B5EF4-FFF2-40B4-BE49-F238E27FC236}">
                <a16:creationId xmlns:a16="http://schemas.microsoft.com/office/drawing/2014/main" id="{6DD97335-F790-7848-9084-D3EE421E22CD}"/>
              </a:ext>
            </a:extLst>
          </p:cNvPr>
          <p:cNvSpPr/>
          <p:nvPr/>
        </p:nvSpPr>
        <p:spPr>
          <a:xfrm>
            <a:off x="4402901" y="4618232"/>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p>
        </p:txBody>
      </p:sp>
      <p:sp>
        <p:nvSpPr>
          <p:cNvPr id="13" name="Oval 12">
            <a:extLst>
              <a:ext uri="{FF2B5EF4-FFF2-40B4-BE49-F238E27FC236}">
                <a16:creationId xmlns:a16="http://schemas.microsoft.com/office/drawing/2014/main" id="{C7F29D65-0307-6B48-B9F4-51CBCCA7CCD0}"/>
              </a:ext>
            </a:extLst>
          </p:cNvPr>
          <p:cNvSpPr/>
          <p:nvPr/>
        </p:nvSpPr>
        <p:spPr>
          <a:xfrm>
            <a:off x="5721845" y="4618230"/>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1</a:t>
            </a:r>
            <a:endParaRPr lang="en-US" sz="1400" b="1" dirty="0">
              <a:solidFill>
                <a:schemeClr val="bg1"/>
              </a:solidFill>
            </a:endParaRPr>
          </a:p>
        </p:txBody>
      </p:sp>
      <p:sp>
        <p:nvSpPr>
          <p:cNvPr id="14" name="Oval 13">
            <a:extLst>
              <a:ext uri="{FF2B5EF4-FFF2-40B4-BE49-F238E27FC236}">
                <a16:creationId xmlns:a16="http://schemas.microsoft.com/office/drawing/2014/main" id="{44519B35-4C94-6C46-A11E-89CFEAB2FEFA}"/>
              </a:ext>
            </a:extLst>
          </p:cNvPr>
          <p:cNvSpPr/>
          <p:nvPr/>
        </p:nvSpPr>
        <p:spPr>
          <a:xfrm>
            <a:off x="7029663" y="4618229"/>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p>
        </p:txBody>
      </p:sp>
      <p:sp>
        <p:nvSpPr>
          <p:cNvPr id="15" name="Oval 14">
            <a:extLst>
              <a:ext uri="{FF2B5EF4-FFF2-40B4-BE49-F238E27FC236}">
                <a16:creationId xmlns:a16="http://schemas.microsoft.com/office/drawing/2014/main" id="{C62FDD8C-DCC7-5C49-93D8-9A9E50C578C2}"/>
              </a:ext>
            </a:extLst>
          </p:cNvPr>
          <p:cNvSpPr/>
          <p:nvPr/>
        </p:nvSpPr>
        <p:spPr>
          <a:xfrm>
            <a:off x="8337481" y="461822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endParaRPr lang="en-US" sz="1400" b="1" dirty="0">
              <a:solidFill>
                <a:schemeClr val="bg1"/>
              </a:solidFill>
            </a:endParaRPr>
          </a:p>
        </p:txBody>
      </p:sp>
      <p:sp>
        <p:nvSpPr>
          <p:cNvPr id="16" name="Oval 15">
            <a:extLst>
              <a:ext uri="{FF2B5EF4-FFF2-40B4-BE49-F238E27FC236}">
                <a16:creationId xmlns:a16="http://schemas.microsoft.com/office/drawing/2014/main" id="{0CE0CFB6-649C-1B42-99C1-7258B4EA9D04}"/>
              </a:ext>
            </a:extLst>
          </p:cNvPr>
          <p:cNvSpPr/>
          <p:nvPr/>
        </p:nvSpPr>
        <p:spPr>
          <a:xfrm>
            <a:off x="9627428" y="4578847"/>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1</a:t>
            </a:r>
            <a:endParaRPr lang="en-US" sz="1400" b="1" dirty="0">
              <a:solidFill>
                <a:schemeClr val="bg1"/>
              </a:solidFill>
            </a:endParaRPr>
          </a:p>
        </p:txBody>
      </p:sp>
      <p:sp>
        <p:nvSpPr>
          <p:cNvPr id="17" name="Oval 16">
            <a:extLst>
              <a:ext uri="{FF2B5EF4-FFF2-40B4-BE49-F238E27FC236}">
                <a16:creationId xmlns:a16="http://schemas.microsoft.com/office/drawing/2014/main" id="{B5046D08-18B2-0B4C-9929-1313A5F314AD}"/>
              </a:ext>
            </a:extLst>
          </p:cNvPr>
          <p:cNvSpPr/>
          <p:nvPr/>
        </p:nvSpPr>
        <p:spPr>
          <a:xfrm>
            <a:off x="10866634" y="457884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1</a:t>
            </a:r>
          </a:p>
        </p:txBody>
      </p:sp>
      <p:sp>
        <p:nvSpPr>
          <p:cNvPr id="18" name="Oval 17">
            <a:extLst>
              <a:ext uri="{FF2B5EF4-FFF2-40B4-BE49-F238E27FC236}">
                <a16:creationId xmlns:a16="http://schemas.microsoft.com/office/drawing/2014/main" id="{5786DC8C-230D-4644-8BB7-397CD0D7E693}"/>
              </a:ext>
            </a:extLst>
          </p:cNvPr>
          <p:cNvSpPr/>
          <p:nvPr/>
        </p:nvSpPr>
        <p:spPr>
          <a:xfrm>
            <a:off x="565499" y="461822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E</a:t>
            </a:r>
            <a:endParaRPr lang="en-US" sz="1400" b="1" dirty="0">
              <a:solidFill>
                <a:srgbClr val="FF0000"/>
              </a:solidFill>
            </a:endParaRPr>
          </a:p>
        </p:txBody>
      </p:sp>
      <p:cxnSp>
        <p:nvCxnSpPr>
          <p:cNvPr id="19" name="Straight Arrow Connector 18">
            <a:extLst>
              <a:ext uri="{FF2B5EF4-FFF2-40B4-BE49-F238E27FC236}">
                <a16:creationId xmlns:a16="http://schemas.microsoft.com/office/drawing/2014/main" id="{173FE93F-B192-FB44-AB14-C15B5D5D6D3C}"/>
              </a:ext>
            </a:extLst>
          </p:cNvPr>
          <p:cNvCxnSpPr>
            <a:cxnSpLocks/>
            <a:stCxn id="5" idx="2"/>
            <a:endCxn id="18" idx="0"/>
          </p:cNvCxnSpPr>
          <p:nvPr/>
        </p:nvCxnSpPr>
        <p:spPr>
          <a:xfrm flipH="1">
            <a:off x="909684" y="2817256"/>
            <a:ext cx="411829" cy="180097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0" name="Straight Arrow Connector 19">
            <a:extLst>
              <a:ext uri="{FF2B5EF4-FFF2-40B4-BE49-F238E27FC236}">
                <a16:creationId xmlns:a16="http://schemas.microsoft.com/office/drawing/2014/main" id="{6C262D4A-CCB9-1A48-92F5-76E104973FC1}"/>
              </a:ext>
            </a:extLst>
          </p:cNvPr>
          <p:cNvCxnSpPr>
            <a:cxnSpLocks/>
            <a:stCxn id="5" idx="2"/>
            <a:endCxn id="10" idx="0"/>
          </p:cNvCxnSpPr>
          <p:nvPr/>
        </p:nvCxnSpPr>
        <p:spPr>
          <a:xfrm>
            <a:off x="1321513" y="2817256"/>
            <a:ext cx="863995" cy="180268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1" name="Straight Arrow Connector 20">
            <a:extLst>
              <a:ext uri="{FF2B5EF4-FFF2-40B4-BE49-F238E27FC236}">
                <a16:creationId xmlns:a16="http://schemas.microsoft.com/office/drawing/2014/main" id="{722C4C59-01F3-FD43-B682-C516B30A1663}"/>
              </a:ext>
            </a:extLst>
          </p:cNvPr>
          <p:cNvCxnSpPr>
            <a:cxnSpLocks/>
            <a:stCxn id="5" idx="2"/>
            <a:endCxn id="13" idx="0"/>
          </p:cNvCxnSpPr>
          <p:nvPr/>
        </p:nvCxnSpPr>
        <p:spPr>
          <a:xfrm>
            <a:off x="1321513" y="2817256"/>
            <a:ext cx="4744517" cy="180097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2" name="Straight Arrow Connector 21">
            <a:extLst>
              <a:ext uri="{FF2B5EF4-FFF2-40B4-BE49-F238E27FC236}">
                <a16:creationId xmlns:a16="http://schemas.microsoft.com/office/drawing/2014/main" id="{6338F99B-EDFE-1047-B283-3C3A62782095}"/>
              </a:ext>
            </a:extLst>
          </p:cNvPr>
          <p:cNvCxnSpPr>
            <a:cxnSpLocks/>
            <a:stCxn id="6" idx="2"/>
            <a:endCxn id="11" idx="0"/>
          </p:cNvCxnSpPr>
          <p:nvPr/>
        </p:nvCxnSpPr>
        <p:spPr>
          <a:xfrm>
            <a:off x="2881478" y="2809122"/>
            <a:ext cx="547095" cy="180911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3" name="Straight Arrow Connector 22">
            <a:extLst>
              <a:ext uri="{FF2B5EF4-FFF2-40B4-BE49-F238E27FC236}">
                <a16:creationId xmlns:a16="http://schemas.microsoft.com/office/drawing/2014/main" id="{E2A8E980-BD88-014F-A6BB-C162D7198759}"/>
              </a:ext>
            </a:extLst>
          </p:cNvPr>
          <p:cNvCxnSpPr>
            <a:cxnSpLocks/>
            <a:stCxn id="6" idx="2"/>
            <a:endCxn id="12" idx="0"/>
          </p:cNvCxnSpPr>
          <p:nvPr/>
        </p:nvCxnSpPr>
        <p:spPr>
          <a:xfrm>
            <a:off x="2881478" y="2809122"/>
            <a:ext cx="1865608" cy="180911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4" name="Straight Arrow Connector 23">
            <a:extLst>
              <a:ext uri="{FF2B5EF4-FFF2-40B4-BE49-F238E27FC236}">
                <a16:creationId xmlns:a16="http://schemas.microsoft.com/office/drawing/2014/main" id="{C1187241-1568-ED43-9E5B-AAC1B6E2AEFD}"/>
              </a:ext>
            </a:extLst>
          </p:cNvPr>
          <p:cNvCxnSpPr>
            <a:cxnSpLocks/>
            <a:stCxn id="35" idx="2"/>
            <a:endCxn id="15" idx="0"/>
          </p:cNvCxnSpPr>
          <p:nvPr/>
        </p:nvCxnSpPr>
        <p:spPr>
          <a:xfrm flipH="1">
            <a:off x="8681666" y="2805697"/>
            <a:ext cx="1968926" cy="1812531"/>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25" name="Straight Arrow Connector 24">
            <a:extLst>
              <a:ext uri="{FF2B5EF4-FFF2-40B4-BE49-F238E27FC236}">
                <a16:creationId xmlns:a16="http://schemas.microsoft.com/office/drawing/2014/main" id="{F13AF8B8-FCD1-AC44-9945-357211F16D96}"/>
              </a:ext>
            </a:extLst>
          </p:cNvPr>
          <p:cNvCxnSpPr>
            <a:cxnSpLocks/>
            <a:stCxn id="7" idx="2"/>
            <a:endCxn id="18" idx="0"/>
          </p:cNvCxnSpPr>
          <p:nvPr/>
        </p:nvCxnSpPr>
        <p:spPr>
          <a:xfrm flipH="1">
            <a:off x="909684" y="2807410"/>
            <a:ext cx="3525652" cy="181081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6" name="Straight Arrow Connector 25">
            <a:extLst>
              <a:ext uri="{FF2B5EF4-FFF2-40B4-BE49-F238E27FC236}">
                <a16:creationId xmlns:a16="http://schemas.microsoft.com/office/drawing/2014/main" id="{BE241FBC-6882-CB4F-85B4-A8902335A8B9}"/>
              </a:ext>
            </a:extLst>
          </p:cNvPr>
          <p:cNvCxnSpPr>
            <a:cxnSpLocks/>
            <a:stCxn id="7" idx="2"/>
            <a:endCxn id="11" idx="0"/>
          </p:cNvCxnSpPr>
          <p:nvPr/>
        </p:nvCxnSpPr>
        <p:spPr>
          <a:xfrm flipH="1">
            <a:off x="3428573" y="2807410"/>
            <a:ext cx="1006763" cy="181082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7" name="Straight Arrow Connector 26">
            <a:extLst>
              <a:ext uri="{FF2B5EF4-FFF2-40B4-BE49-F238E27FC236}">
                <a16:creationId xmlns:a16="http://schemas.microsoft.com/office/drawing/2014/main" id="{C4CBD4B4-F192-FA49-B3F3-4E36C523AC63}"/>
              </a:ext>
            </a:extLst>
          </p:cNvPr>
          <p:cNvCxnSpPr>
            <a:cxnSpLocks/>
            <a:stCxn id="7" idx="2"/>
            <a:endCxn id="15" idx="0"/>
          </p:cNvCxnSpPr>
          <p:nvPr/>
        </p:nvCxnSpPr>
        <p:spPr>
          <a:xfrm>
            <a:off x="4435336" y="2807410"/>
            <a:ext cx="4246330" cy="181081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8" name="Straight Arrow Connector 27">
            <a:extLst>
              <a:ext uri="{FF2B5EF4-FFF2-40B4-BE49-F238E27FC236}">
                <a16:creationId xmlns:a16="http://schemas.microsoft.com/office/drawing/2014/main" id="{1987EAF7-06BB-2E43-99A3-30549548CDC1}"/>
              </a:ext>
            </a:extLst>
          </p:cNvPr>
          <p:cNvCxnSpPr>
            <a:cxnSpLocks/>
            <a:stCxn id="8" idx="2"/>
            <a:endCxn id="12" idx="0"/>
          </p:cNvCxnSpPr>
          <p:nvPr/>
        </p:nvCxnSpPr>
        <p:spPr>
          <a:xfrm flipH="1">
            <a:off x="4747086" y="2805698"/>
            <a:ext cx="1254788" cy="1812534"/>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29" name="Straight Arrow Connector 28">
            <a:extLst>
              <a:ext uri="{FF2B5EF4-FFF2-40B4-BE49-F238E27FC236}">
                <a16:creationId xmlns:a16="http://schemas.microsoft.com/office/drawing/2014/main" id="{E9A8B503-7E32-0046-87C1-D8BFDFA0DAB1}"/>
              </a:ext>
            </a:extLst>
          </p:cNvPr>
          <p:cNvCxnSpPr>
            <a:cxnSpLocks/>
            <a:stCxn id="8" idx="2"/>
            <a:endCxn id="16" idx="0"/>
          </p:cNvCxnSpPr>
          <p:nvPr/>
        </p:nvCxnSpPr>
        <p:spPr>
          <a:xfrm>
            <a:off x="6001874" y="2805698"/>
            <a:ext cx="3969739" cy="1773149"/>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30" name="Straight Arrow Connector 29">
            <a:extLst>
              <a:ext uri="{FF2B5EF4-FFF2-40B4-BE49-F238E27FC236}">
                <a16:creationId xmlns:a16="http://schemas.microsoft.com/office/drawing/2014/main" id="{CCB79DDF-8220-BE40-A59E-E27D69E69921}"/>
              </a:ext>
            </a:extLst>
          </p:cNvPr>
          <p:cNvCxnSpPr>
            <a:cxnSpLocks/>
            <a:stCxn id="9" idx="2"/>
            <a:endCxn id="13" idx="0"/>
          </p:cNvCxnSpPr>
          <p:nvPr/>
        </p:nvCxnSpPr>
        <p:spPr>
          <a:xfrm flipH="1">
            <a:off x="6066030" y="2829223"/>
            <a:ext cx="3014345" cy="178900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1" name="Straight Arrow Connector 30">
            <a:extLst>
              <a:ext uri="{FF2B5EF4-FFF2-40B4-BE49-F238E27FC236}">
                <a16:creationId xmlns:a16="http://schemas.microsoft.com/office/drawing/2014/main" id="{A83E8DDA-2D36-3948-8924-E2E37FCA4F14}"/>
              </a:ext>
            </a:extLst>
          </p:cNvPr>
          <p:cNvCxnSpPr>
            <a:cxnSpLocks/>
            <a:stCxn id="9" idx="2"/>
            <a:endCxn id="14" idx="0"/>
          </p:cNvCxnSpPr>
          <p:nvPr/>
        </p:nvCxnSpPr>
        <p:spPr>
          <a:xfrm flipH="1">
            <a:off x="7373848" y="2829223"/>
            <a:ext cx="1706527" cy="178900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2" name="Straight Arrow Connector 31">
            <a:extLst>
              <a:ext uri="{FF2B5EF4-FFF2-40B4-BE49-F238E27FC236}">
                <a16:creationId xmlns:a16="http://schemas.microsoft.com/office/drawing/2014/main" id="{7772B363-C3CC-534B-861D-9D4325080450}"/>
              </a:ext>
            </a:extLst>
          </p:cNvPr>
          <p:cNvCxnSpPr>
            <a:cxnSpLocks/>
            <a:stCxn id="9" idx="2"/>
            <a:endCxn id="17" idx="0"/>
          </p:cNvCxnSpPr>
          <p:nvPr/>
        </p:nvCxnSpPr>
        <p:spPr>
          <a:xfrm>
            <a:off x="9080375" y="2829223"/>
            <a:ext cx="2130444" cy="174962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3" name="Straight Arrow Connector 32">
            <a:extLst>
              <a:ext uri="{FF2B5EF4-FFF2-40B4-BE49-F238E27FC236}">
                <a16:creationId xmlns:a16="http://schemas.microsoft.com/office/drawing/2014/main" id="{B7A16A46-3DE2-FC4D-B712-78A8F3DA4071}"/>
              </a:ext>
            </a:extLst>
          </p:cNvPr>
          <p:cNvCxnSpPr>
            <a:cxnSpLocks/>
            <a:stCxn id="6" idx="2"/>
            <a:endCxn id="14" idx="0"/>
          </p:cNvCxnSpPr>
          <p:nvPr/>
        </p:nvCxnSpPr>
        <p:spPr>
          <a:xfrm>
            <a:off x="2881478" y="2809122"/>
            <a:ext cx="4492370" cy="180910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4" name="TextBox 33">
            <a:extLst>
              <a:ext uri="{FF2B5EF4-FFF2-40B4-BE49-F238E27FC236}">
                <a16:creationId xmlns:a16="http://schemas.microsoft.com/office/drawing/2014/main" id="{235C122B-17FF-D04E-AEB3-E899A09AF1A4}"/>
              </a:ext>
            </a:extLst>
          </p:cNvPr>
          <p:cNvSpPr txBox="1"/>
          <p:nvPr/>
        </p:nvSpPr>
        <p:spPr>
          <a:xfrm>
            <a:off x="2201603" y="618917"/>
            <a:ext cx="7489551" cy="584775"/>
          </a:xfrm>
          <a:prstGeom prst="rect">
            <a:avLst/>
          </a:prstGeom>
          <a:noFill/>
        </p:spPr>
        <p:txBody>
          <a:bodyPr wrap="none" rtlCol="0">
            <a:spAutoFit/>
          </a:bodyPr>
          <a:lstStyle/>
          <a:p>
            <a:r>
              <a:rPr lang="en-US" sz="3200" b="1" dirty="0">
                <a:solidFill>
                  <a:srgbClr val="FFC000"/>
                </a:solidFill>
              </a:rPr>
              <a:t>REPRESENTATION OF TANNER GRAPH</a:t>
            </a:r>
          </a:p>
        </p:txBody>
      </p:sp>
      <p:sp>
        <p:nvSpPr>
          <p:cNvPr id="35" name="Rounded Rectangle 34">
            <a:extLst>
              <a:ext uri="{FF2B5EF4-FFF2-40B4-BE49-F238E27FC236}">
                <a16:creationId xmlns:a16="http://schemas.microsoft.com/office/drawing/2014/main" id="{BC2C159A-3870-7645-B933-BE2DFFD680BB}"/>
              </a:ext>
            </a:extLst>
          </p:cNvPr>
          <p:cNvSpPr/>
          <p:nvPr/>
        </p:nvSpPr>
        <p:spPr>
          <a:xfrm>
            <a:off x="10239625" y="1994038"/>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S7</a:t>
            </a:r>
          </a:p>
        </p:txBody>
      </p:sp>
      <p:cxnSp>
        <p:nvCxnSpPr>
          <p:cNvPr id="36" name="Straight Arrow Connector 35">
            <a:extLst>
              <a:ext uri="{FF2B5EF4-FFF2-40B4-BE49-F238E27FC236}">
                <a16:creationId xmlns:a16="http://schemas.microsoft.com/office/drawing/2014/main" id="{5CD2048D-E0BE-9143-8B04-1DE8EF8193BC}"/>
              </a:ext>
            </a:extLst>
          </p:cNvPr>
          <p:cNvCxnSpPr>
            <a:cxnSpLocks/>
            <a:stCxn id="8" idx="2"/>
            <a:endCxn id="10" idx="0"/>
          </p:cNvCxnSpPr>
          <p:nvPr/>
        </p:nvCxnSpPr>
        <p:spPr>
          <a:xfrm flipH="1">
            <a:off x="2185508" y="2805698"/>
            <a:ext cx="3816366" cy="18142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37" name="Straight Arrow Connector 36">
            <a:extLst>
              <a:ext uri="{FF2B5EF4-FFF2-40B4-BE49-F238E27FC236}">
                <a16:creationId xmlns:a16="http://schemas.microsoft.com/office/drawing/2014/main" id="{AD24D138-EEDF-6D49-8D77-D12C0E5255FD}"/>
              </a:ext>
            </a:extLst>
          </p:cNvPr>
          <p:cNvCxnSpPr>
            <a:cxnSpLocks/>
            <a:stCxn id="35" idx="2"/>
            <a:endCxn id="16" idx="0"/>
          </p:cNvCxnSpPr>
          <p:nvPr/>
        </p:nvCxnSpPr>
        <p:spPr>
          <a:xfrm flipH="1">
            <a:off x="9971613" y="2805697"/>
            <a:ext cx="678979" cy="1773150"/>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38" name="Straight Arrow Connector 37">
            <a:extLst>
              <a:ext uri="{FF2B5EF4-FFF2-40B4-BE49-F238E27FC236}">
                <a16:creationId xmlns:a16="http://schemas.microsoft.com/office/drawing/2014/main" id="{921CF629-1751-D64F-9872-AB7D6C503268}"/>
              </a:ext>
            </a:extLst>
          </p:cNvPr>
          <p:cNvCxnSpPr>
            <a:cxnSpLocks/>
            <a:stCxn id="35" idx="2"/>
            <a:endCxn id="17" idx="0"/>
          </p:cNvCxnSpPr>
          <p:nvPr/>
        </p:nvCxnSpPr>
        <p:spPr>
          <a:xfrm>
            <a:off x="10650592" y="2805697"/>
            <a:ext cx="560227" cy="1773151"/>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39" name="Rounded Rectangle 38">
            <a:extLst>
              <a:ext uri="{FF2B5EF4-FFF2-40B4-BE49-F238E27FC236}">
                <a16:creationId xmlns:a16="http://schemas.microsoft.com/office/drawing/2014/main" id="{CBB596AB-85B9-6B4E-A8C4-9F171F40F05E}"/>
              </a:ext>
            </a:extLst>
          </p:cNvPr>
          <p:cNvSpPr/>
          <p:nvPr/>
        </p:nvSpPr>
        <p:spPr>
          <a:xfrm>
            <a:off x="7147711" y="2017565"/>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S5</a:t>
            </a:r>
          </a:p>
        </p:txBody>
      </p:sp>
      <p:cxnSp>
        <p:nvCxnSpPr>
          <p:cNvPr id="40" name="Straight Arrow Connector 39">
            <a:extLst>
              <a:ext uri="{FF2B5EF4-FFF2-40B4-BE49-F238E27FC236}">
                <a16:creationId xmlns:a16="http://schemas.microsoft.com/office/drawing/2014/main" id="{A49E80B0-DB5E-DC49-8273-DDBDF7F39791}"/>
              </a:ext>
            </a:extLst>
          </p:cNvPr>
          <p:cNvCxnSpPr>
            <a:cxnSpLocks/>
            <a:stCxn id="39" idx="2"/>
            <a:endCxn id="18" idx="0"/>
          </p:cNvCxnSpPr>
          <p:nvPr/>
        </p:nvCxnSpPr>
        <p:spPr>
          <a:xfrm flipH="1">
            <a:off x="909684" y="2829224"/>
            <a:ext cx="6648994" cy="1789004"/>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41" name="Straight Arrow Connector 40">
            <a:extLst>
              <a:ext uri="{FF2B5EF4-FFF2-40B4-BE49-F238E27FC236}">
                <a16:creationId xmlns:a16="http://schemas.microsoft.com/office/drawing/2014/main" id="{790BC032-5F96-E848-92CC-C2DC48760DEB}"/>
              </a:ext>
            </a:extLst>
          </p:cNvPr>
          <p:cNvCxnSpPr>
            <a:cxnSpLocks/>
            <a:stCxn id="39" idx="2"/>
            <a:endCxn id="10" idx="0"/>
          </p:cNvCxnSpPr>
          <p:nvPr/>
        </p:nvCxnSpPr>
        <p:spPr>
          <a:xfrm flipH="1">
            <a:off x="2185508" y="2829224"/>
            <a:ext cx="5373170" cy="1790716"/>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42" name="Straight Arrow Connector 41">
            <a:extLst>
              <a:ext uri="{FF2B5EF4-FFF2-40B4-BE49-F238E27FC236}">
                <a16:creationId xmlns:a16="http://schemas.microsoft.com/office/drawing/2014/main" id="{80228806-4E9D-704F-95CE-B14EA8537BCF}"/>
              </a:ext>
            </a:extLst>
          </p:cNvPr>
          <p:cNvCxnSpPr>
            <a:cxnSpLocks/>
            <a:stCxn id="39" idx="2"/>
            <a:endCxn id="11" idx="0"/>
          </p:cNvCxnSpPr>
          <p:nvPr/>
        </p:nvCxnSpPr>
        <p:spPr>
          <a:xfrm flipH="1">
            <a:off x="3428573" y="2829224"/>
            <a:ext cx="4130105" cy="1789008"/>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43" name="Straight Arrow Connector 42">
            <a:extLst>
              <a:ext uri="{FF2B5EF4-FFF2-40B4-BE49-F238E27FC236}">
                <a16:creationId xmlns:a16="http://schemas.microsoft.com/office/drawing/2014/main" id="{66B0EE60-9067-004D-A413-D262E258EE83}"/>
              </a:ext>
            </a:extLst>
          </p:cNvPr>
          <p:cNvCxnSpPr>
            <a:cxnSpLocks/>
            <a:stCxn id="39" idx="2"/>
            <a:endCxn id="12" idx="0"/>
          </p:cNvCxnSpPr>
          <p:nvPr/>
        </p:nvCxnSpPr>
        <p:spPr>
          <a:xfrm flipH="1">
            <a:off x="4747086" y="2829224"/>
            <a:ext cx="2811592" cy="1789008"/>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44" name="Straight Arrow Connector 43">
            <a:extLst>
              <a:ext uri="{FF2B5EF4-FFF2-40B4-BE49-F238E27FC236}">
                <a16:creationId xmlns:a16="http://schemas.microsoft.com/office/drawing/2014/main" id="{9E9ABFDD-4208-AF48-ACA7-55DDA26C740C}"/>
              </a:ext>
            </a:extLst>
          </p:cNvPr>
          <p:cNvCxnSpPr>
            <a:cxnSpLocks/>
            <a:stCxn id="39" idx="2"/>
            <a:endCxn id="17" idx="0"/>
          </p:cNvCxnSpPr>
          <p:nvPr/>
        </p:nvCxnSpPr>
        <p:spPr>
          <a:xfrm>
            <a:off x="7558678" y="2829224"/>
            <a:ext cx="3652141" cy="1749624"/>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0792635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ED779466-9358-AD4B-9B37-0F44DB6DFD94}"/>
              </a:ext>
            </a:extLst>
          </p:cNvPr>
          <p:cNvSpPr/>
          <p:nvPr/>
        </p:nvSpPr>
        <p:spPr>
          <a:xfrm>
            <a:off x="1767154" y="2609636"/>
            <a:ext cx="904126" cy="811659"/>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44" name="Rounded Rectangle 43">
            <a:extLst>
              <a:ext uri="{FF2B5EF4-FFF2-40B4-BE49-F238E27FC236}">
                <a16:creationId xmlns:a16="http://schemas.microsoft.com/office/drawing/2014/main" id="{BE67B6E0-38AB-7948-8D47-4E512E7CEDBD}"/>
              </a:ext>
            </a:extLst>
          </p:cNvPr>
          <p:cNvSpPr/>
          <p:nvPr/>
        </p:nvSpPr>
        <p:spPr>
          <a:xfrm>
            <a:off x="925958" y="2005597"/>
            <a:ext cx="791110" cy="8116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S1</a:t>
            </a:r>
          </a:p>
        </p:txBody>
      </p:sp>
      <p:sp>
        <p:nvSpPr>
          <p:cNvPr id="45" name="Rounded Rectangle 44">
            <a:extLst>
              <a:ext uri="{FF2B5EF4-FFF2-40B4-BE49-F238E27FC236}">
                <a16:creationId xmlns:a16="http://schemas.microsoft.com/office/drawing/2014/main" id="{F14A3C01-E583-1E48-94AE-54F511148C41}"/>
              </a:ext>
            </a:extLst>
          </p:cNvPr>
          <p:cNvSpPr/>
          <p:nvPr/>
        </p:nvSpPr>
        <p:spPr>
          <a:xfrm>
            <a:off x="2470511" y="1997463"/>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S2</a:t>
            </a:r>
          </a:p>
        </p:txBody>
      </p:sp>
      <p:sp>
        <p:nvSpPr>
          <p:cNvPr id="46" name="Rounded Rectangle 45">
            <a:extLst>
              <a:ext uri="{FF2B5EF4-FFF2-40B4-BE49-F238E27FC236}">
                <a16:creationId xmlns:a16="http://schemas.microsoft.com/office/drawing/2014/main" id="{8E8EAF25-417B-B547-8277-368837CF01B2}"/>
              </a:ext>
            </a:extLst>
          </p:cNvPr>
          <p:cNvSpPr/>
          <p:nvPr/>
        </p:nvSpPr>
        <p:spPr>
          <a:xfrm>
            <a:off x="4024369" y="1995751"/>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S3</a:t>
            </a:r>
          </a:p>
        </p:txBody>
      </p:sp>
      <p:sp>
        <p:nvSpPr>
          <p:cNvPr id="47" name="Rounded Rectangle 46">
            <a:extLst>
              <a:ext uri="{FF2B5EF4-FFF2-40B4-BE49-F238E27FC236}">
                <a16:creationId xmlns:a16="http://schemas.microsoft.com/office/drawing/2014/main" id="{02411595-9A0F-4A47-990E-D1BD95A9BD62}"/>
              </a:ext>
            </a:extLst>
          </p:cNvPr>
          <p:cNvSpPr/>
          <p:nvPr/>
        </p:nvSpPr>
        <p:spPr>
          <a:xfrm>
            <a:off x="5590907" y="1994039"/>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S4</a:t>
            </a:r>
          </a:p>
        </p:txBody>
      </p:sp>
      <p:sp>
        <p:nvSpPr>
          <p:cNvPr id="48" name="Rounded Rectangle 47">
            <a:extLst>
              <a:ext uri="{FF2B5EF4-FFF2-40B4-BE49-F238E27FC236}">
                <a16:creationId xmlns:a16="http://schemas.microsoft.com/office/drawing/2014/main" id="{3A6F4FEA-FAFF-0740-A690-C66685568366}"/>
              </a:ext>
            </a:extLst>
          </p:cNvPr>
          <p:cNvSpPr/>
          <p:nvPr/>
        </p:nvSpPr>
        <p:spPr>
          <a:xfrm>
            <a:off x="8669408" y="2017564"/>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S6</a:t>
            </a:r>
          </a:p>
        </p:txBody>
      </p:sp>
      <p:sp>
        <p:nvSpPr>
          <p:cNvPr id="49" name="Oval 48">
            <a:extLst>
              <a:ext uri="{FF2B5EF4-FFF2-40B4-BE49-F238E27FC236}">
                <a16:creationId xmlns:a16="http://schemas.microsoft.com/office/drawing/2014/main" id="{2EF82D36-02D3-D44B-B71A-488F71E13FA9}"/>
              </a:ext>
            </a:extLst>
          </p:cNvPr>
          <p:cNvSpPr/>
          <p:nvPr/>
        </p:nvSpPr>
        <p:spPr>
          <a:xfrm>
            <a:off x="1841323" y="4619940"/>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E</a:t>
            </a:r>
            <a:endParaRPr lang="en-US" sz="1400" b="1" dirty="0">
              <a:solidFill>
                <a:srgbClr val="FF0000"/>
              </a:solidFill>
            </a:endParaRPr>
          </a:p>
        </p:txBody>
      </p:sp>
      <p:sp>
        <p:nvSpPr>
          <p:cNvPr id="50" name="Oval 49">
            <a:extLst>
              <a:ext uri="{FF2B5EF4-FFF2-40B4-BE49-F238E27FC236}">
                <a16:creationId xmlns:a16="http://schemas.microsoft.com/office/drawing/2014/main" id="{F1633761-1DE4-F540-B6FE-C009BE3F2CAE}"/>
              </a:ext>
            </a:extLst>
          </p:cNvPr>
          <p:cNvSpPr/>
          <p:nvPr/>
        </p:nvSpPr>
        <p:spPr>
          <a:xfrm>
            <a:off x="3084388" y="4618232"/>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p>
        </p:txBody>
      </p:sp>
      <p:sp>
        <p:nvSpPr>
          <p:cNvPr id="51" name="Oval 50">
            <a:extLst>
              <a:ext uri="{FF2B5EF4-FFF2-40B4-BE49-F238E27FC236}">
                <a16:creationId xmlns:a16="http://schemas.microsoft.com/office/drawing/2014/main" id="{F366EF3C-551C-2D4F-9FE0-99E67EF38006}"/>
              </a:ext>
            </a:extLst>
          </p:cNvPr>
          <p:cNvSpPr/>
          <p:nvPr/>
        </p:nvSpPr>
        <p:spPr>
          <a:xfrm>
            <a:off x="4402901" y="4618232"/>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p>
        </p:txBody>
      </p:sp>
      <p:sp>
        <p:nvSpPr>
          <p:cNvPr id="52" name="Oval 51">
            <a:extLst>
              <a:ext uri="{FF2B5EF4-FFF2-40B4-BE49-F238E27FC236}">
                <a16:creationId xmlns:a16="http://schemas.microsoft.com/office/drawing/2014/main" id="{E45F21D7-8373-3748-8902-96FB4C0C34E4}"/>
              </a:ext>
            </a:extLst>
          </p:cNvPr>
          <p:cNvSpPr/>
          <p:nvPr/>
        </p:nvSpPr>
        <p:spPr>
          <a:xfrm>
            <a:off x="5721845" y="4618230"/>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1</a:t>
            </a:r>
            <a:endParaRPr lang="en-US" sz="1400" b="1" dirty="0">
              <a:solidFill>
                <a:schemeClr val="bg1"/>
              </a:solidFill>
            </a:endParaRPr>
          </a:p>
        </p:txBody>
      </p:sp>
      <p:sp>
        <p:nvSpPr>
          <p:cNvPr id="53" name="Oval 52">
            <a:extLst>
              <a:ext uri="{FF2B5EF4-FFF2-40B4-BE49-F238E27FC236}">
                <a16:creationId xmlns:a16="http://schemas.microsoft.com/office/drawing/2014/main" id="{B83B5620-46DA-164F-9DC1-CC859098E5AB}"/>
              </a:ext>
            </a:extLst>
          </p:cNvPr>
          <p:cNvSpPr/>
          <p:nvPr/>
        </p:nvSpPr>
        <p:spPr>
          <a:xfrm>
            <a:off x="7029663" y="4618229"/>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p>
        </p:txBody>
      </p:sp>
      <p:sp>
        <p:nvSpPr>
          <p:cNvPr id="54" name="Oval 53">
            <a:extLst>
              <a:ext uri="{FF2B5EF4-FFF2-40B4-BE49-F238E27FC236}">
                <a16:creationId xmlns:a16="http://schemas.microsoft.com/office/drawing/2014/main" id="{4F0A8908-9284-C142-B45B-285453F88FAE}"/>
              </a:ext>
            </a:extLst>
          </p:cNvPr>
          <p:cNvSpPr/>
          <p:nvPr/>
        </p:nvSpPr>
        <p:spPr>
          <a:xfrm>
            <a:off x="8337481" y="461822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endParaRPr lang="en-US" sz="1400" b="1" dirty="0">
              <a:solidFill>
                <a:schemeClr val="bg1"/>
              </a:solidFill>
            </a:endParaRPr>
          </a:p>
        </p:txBody>
      </p:sp>
      <p:sp>
        <p:nvSpPr>
          <p:cNvPr id="55" name="Oval 54">
            <a:extLst>
              <a:ext uri="{FF2B5EF4-FFF2-40B4-BE49-F238E27FC236}">
                <a16:creationId xmlns:a16="http://schemas.microsoft.com/office/drawing/2014/main" id="{933A88EA-F8FE-3542-AA4E-0506CC3D0211}"/>
              </a:ext>
            </a:extLst>
          </p:cNvPr>
          <p:cNvSpPr/>
          <p:nvPr/>
        </p:nvSpPr>
        <p:spPr>
          <a:xfrm>
            <a:off x="9627428" y="4578847"/>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1</a:t>
            </a:r>
            <a:endParaRPr lang="en-US" sz="1400" b="1" dirty="0">
              <a:solidFill>
                <a:schemeClr val="bg1"/>
              </a:solidFill>
            </a:endParaRPr>
          </a:p>
        </p:txBody>
      </p:sp>
      <p:sp>
        <p:nvSpPr>
          <p:cNvPr id="56" name="Oval 55">
            <a:extLst>
              <a:ext uri="{FF2B5EF4-FFF2-40B4-BE49-F238E27FC236}">
                <a16:creationId xmlns:a16="http://schemas.microsoft.com/office/drawing/2014/main" id="{C8EFB193-0993-9743-B7A3-61B07E9F8AB0}"/>
              </a:ext>
            </a:extLst>
          </p:cNvPr>
          <p:cNvSpPr/>
          <p:nvPr/>
        </p:nvSpPr>
        <p:spPr>
          <a:xfrm>
            <a:off x="10866634" y="457884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1</a:t>
            </a:r>
          </a:p>
        </p:txBody>
      </p:sp>
      <p:sp>
        <p:nvSpPr>
          <p:cNvPr id="57" name="Oval 56">
            <a:extLst>
              <a:ext uri="{FF2B5EF4-FFF2-40B4-BE49-F238E27FC236}">
                <a16:creationId xmlns:a16="http://schemas.microsoft.com/office/drawing/2014/main" id="{3AF2A72E-B506-C641-BF6F-C4C110F00FEC}"/>
              </a:ext>
            </a:extLst>
          </p:cNvPr>
          <p:cNvSpPr/>
          <p:nvPr/>
        </p:nvSpPr>
        <p:spPr>
          <a:xfrm>
            <a:off x="565079" y="461822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endParaRPr lang="en-US" sz="2000" b="1" dirty="0">
              <a:solidFill>
                <a:schemeClr val="bg1"/>
              </a:solidFill>
            </a:endParaRPr>
          </a:p>
        </p:txBody>
      </p:sp>
      <p:cxnSp>
        <p:nvCxnSpPr>
          <p:cNvPr id="58" name="Straight Arrow Connector 57">
            <a:extLst>
              <a:ext uri="{FF2B5EF4-FFF2-40B4-BE49-F238E27FC236}">
                <a16:creationId xmlns:a16="http://schemas.microsoft.com/office/drawing/2014/main" id="{87ECB3C9-0A5D-3A43-882D-06E569792489}"/>
              </a:ext>
            </a:extLst>
          </p:cNvPr>
          <p:cNvCxnSpPr>
            <a:cxnSpLocks/>
            <a:stCxn id="44" idx="2"/>
            <a:endCxn id="57" idx="0"/>
          </p:cNvCxnSpPr>
          <p:nvPr/>
        </p:nvCxnSpPr>
        <p:spPr>
          <a:xfrm flipH="1">
            <a:off x="909264" y="2817256"/>
            <a:ext cx="412249" cy="180097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59" name="Straight Arrow Connector 58">
            <a:extLst>
              <a:ext uri="{FF2B5EF4-FFF2-40B4-BE49-F238E27FC236}">
                <a16:creationId xmlns:a16="http://schemas.microsoft.com/office/drawing/2014/main" id="{F9F38E22-DC0A-1A48-A4F5-2354C5A94E2A}"/>
              </a:ext>
            </a:extLst>
          </p:cNvPr>
          <p:cNvCxnSpPr>
            <a:cxnSpLocks/>
            <a:stCxn id="44" idx="2"/>
            <a:endCxn id="49" idx="0"/>
          </p:cNvCxnSpPr>
          <p:nvPr/>
        </p:nvCxnSpPr>
        <p:spPr>
          <a:xfrm>
            <a:off x="1321513" y="2817256"/>
            <a:ext cx="863995" cy="180268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0" name="Straight Arrow Connector 59">
            <a:extLst>
              <a:ext uri="{FF2B5EF4-FFF2-40B4-BE49-F238E27FC236}">
                <a16:creationId xmlns:a16="http://schemas.microsoft.com/office/drawing/2014/main" id="{C0C83128-D910-BD49-A7BA-BC1A18C77769}"/>
              </a:ext>
            </a:extLst>
          </p:cNvPr>
          <p:cNvCxnSpPr>
            <a:cxnSpLocks/>
            <a:stCxn id="44" idx="2"/>
            <a:endCxn id="52" idx="0"/>
          </p:cNvCxnSpPr>
          <p:nvPr/>
        </p:nvCxnSpPr>
        <p:spPr>
          <a:xfrm>
            <a:off x="1321513" y="2817256"/>
            <a:ext cx="4744517" cy="180097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1" name="Straight Arrow Connector 60">
            <a:extLst>
              <a:ext uri="{FF2B5EF4-FFF2-40B4-BE49-F238E27FC236}">
                <a16:creationId xmlns:a16="http://schemas.microsoft.com/office/drawing/2014/main" id="{EBFFFCE8-BA95-3D4F-9511-B47CB73F0A88}"/>
              </a:ext>
            </a:extLst>
          </p:cNvPr>
          <p:cNvCxnSpPr>
            <a:cxnSpLocks/>
            <a:stCxn id="45" idx="2"/>
            <a:endCxn id="50" idx="0"/>
          </p:cNvCxnSpPr>
          <p:nvPr/>
        </p:nvCxnSpPr>
        <p:spPr>
          <a:xfrm>
            <a:off x="2881478" y="2809122"/>
            <a:ext cx="547095" cy="180911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62" name="Straight Arrow Connector 61">
            <a:extLst>
              <a:ext uri="{FF2B5EF4-FFF2-40B4-BE49-F238E27FC236}">
                <a16:creationId xmlns:a16="http://schemas.microsoft.com/office/drawing/2014/main" id="{AAA97C66-501D-8746-96E8-A229FA5CC5D9}"/>
              </a:ext>
            </a:extLst>
          </p:cNvPr>
          <p:cNvCxnSpPr>
            <a:cxnSpLocks/>
            <a:stCxn id="45" idx="2"/>
            <a:endCxn id="51" idx="0"/>
          </p:cNvCxnSpPr>
          <p:nvPr/>
        </p:nvCxnSpPr>
        <p:spPr>
          <a:xfrm>
            <a:off x="2881478" y="2809122"/>
            <a:ext cx="1865608" cy="180911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63" name="Straight Arrow Connector 62">
            <a:extLst>
              <a:ext uri="{FF2B5EF4-FFF2-40B4-BE49-F238E27FC236}">
                <a16:creationId xmlns:a16="http://schemas.microsoft.com/office/drawing/2014/main" id="{520732C3-612F-694F-BDA0-8DDD7FBE9B29}"/>
              </a:ext>
            </a:extLst>
          </p:cNvPr>
          <p:cNvCxnSpPr>
            <a:cxnSpLocks/>
            <a:stCxn id="74" idx="2"/>
            <a:endCxn id="54" idx="0"/>
          </p:cNvCxnSpPr>
          <p:nvPr/>
        </p:nvCxnSpPr>
        <p:spPr>
          <a:xfrm flipH="1">
            <a:off x="8681666" y="2805697"/>
            <a:ext cx="1968926" cy="1812531"/>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64" name="Straight Arrow Connector 63">
            <a:extLst>
              <a:ext uri="{FF2B5EF4-FFF2-40B4-BE49-F238E27FC236}">
                <a16:creationId xmlns:a16="http://schemas.microsoft.com/office/drawing/2014/main" id="{99610C59-7985-AB4E-953C-CC65F163A090}"/>
              </a:ext>
            </a:extLst>
          </p:cNvPr>
          <p:cNvCxnSpPr>
            <a:cxnSpLocks/>
            <a:stCxn id="46" idx="2"/>
            <a:endCxn id="57" idx="0"/>
          </p:cNvCxnSpPr>
          <p:nvPr/>
        </p:nvCxnSpPr>
        <p:spPr>
          <a:xfrm flipH="1">
            <a:off x="909264" y="2807410"/>
            <a:ext cx="3526072" cy="181081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65" name="Straight Arrow Connector 64">
            <a:extLst>
              <a:ext uri="{FF2B5EF4-FFF2-40B4-BE49-F238E27FC236}">
                <a16:creationId xmlns:a16="http://schemas.microsoft.com/office/drawing/2014/main" id="{0395DE34-1C40-DA4D-BBF4-85270268FCC2}"/>
              </a:ext>
            </a:extLst>
          </p:cNvPr>
          <p:cNvCxnSpPr>
            <a:cxnSpLocks/>
            <a:stCxn id="46" idx="2"/>
            <a:endCxn id="50" idx="0"/>
          </p:cNvCxnSpPr>
          <p:nvPr/>
        </p:nvCxnSpPr>
        <p:spPr>
          <a:xfrm flipH="1">
            <a:off x="3428573" y="2807410"/>
            <a:ext cx="1006763" cy="181082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66" name="Straight Arrow Connector 65">
            <a:extLst>
              <a:ext uri="{FF2B5EF4-FFF2-40B4-BE49-F238E27FC236}">
                <a16:creationId xmlns:a16="http://schemas.microsoft.com/office/drawing/2014/main" id="{51A4579D-25EE-1748-8E94-D5841E961FBA}"/>
              </a:ext>
            </a:extLst>
          </p:cNvPr>
          <p:cNvCxnSpPr>
            <a:cxnSpLocks/>
            <a:stCxn id="46" idx="2"/>
            <a:endCxn id="54" idx="0"/>
          </p:cNvCxnSpPr>
          <p:nvPr/>
        </p:nvCxnSpPr>
        <p:spPr>
          <a:xfrm>
            <a:off x="4435336" y="2807410"/>
            <a:ext cx="4246330" cy="181081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67" name="Straight Arrow Connector 66">
            <a:extLst>
              <a:ext uri="{FF2B5EF4-FFF2-40B4-BE49-F238E27FC236}">
                <a16:creationId xmlns:a16="http://schemas.microsoft.com/office/drawing/2014/main" id="{8BB0C72B-3844-F947-AF97-9647D1E2DD37}"/>
              </a:ext>
            </a:extLst>
          </p:cNvPr>
          <p:cNvCxnSpPr>
            <a:cxnSpLocks/>
            <a:stCxn id="47" idx="2"/>
            <a:endCxn id="51" idx="0"/>
          </p:cNvCxnSpPr>
          <p:nvPr/>
        </p:nvCxnSpPr>
        <p:spPr>
          <a:xfrm flipH="1">
            <a:off x="4747086" y="2805698"/>
            <a:ext cx="1254788" cy="1812534"/>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68" name="Straight Arrow Connector 67">
            <a:extLst>
              <a:ext uri="{FF2B5EF4-FFF2-40B4-BE49-F238E27FC236}">
                <a16:creationId xmlns:a16="http://schemas.microsoft.com/office/drawing/2014/main" id="{0F6F6AD9-BF0C-4448-9595-661AF4A408BE}"/>
              </a:ext>
            </a:extLst>
          </p:cNvPr>
          <p:cNvCxnSpPr>
            <a:cxnSpLocks/>
            <a:stCxn id="47" idx="2"/>
            <a:endCxn id="55" idx="0"/>
          </p:cNvCxnSpPr>
          <p:nvPr/>
        </p:nvCxnSpPr>
        <p:spPr>
          <a:xfrm>
            <a:off x="6001874" y="2805698"/>
            <a:ext cx="3969739" cy="1773149"/>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69" name="Straight Arrow Connector 68">
            <a:extLst>
              <a:ext uri="{FF2B5EF4-FFF2-40B4-BE49-F238E27FC236}">
                <a16:creationId xmlns:a16="http://schemas.microsoft.com/office/drawing/2014/main" id="{C9A909B9-F92E-454E-9F46-BA2586BB6FAF}"/>
              </a:ext>
            </a:extLst>
          </p:cNvPr>
          <p:cNvCxnSpPr>
            <a:cxnSpLocks/>
            <a:stCxn id="48" idx="2"/>
            <a:endCxn id="52" idx="0"/>
          </p:cNvCxnSpPr>
          <p:nvPr/>
        </p:nvCxnSpPr>
        <p:spPr>
          <a:xfrm flipH="1">
            <a:off x="6066030" y="2829223"/>
            <a:ext cx="3014345" cy="178900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70" name="Straight Arrow Connector 69">
            <a:extLst>
              <a:ext uri="{FF2B5EF4-FFF2-40B4-BE49-F238E27FC236}">
                <a16:creationId xmlns:a16="http://schemas.microsoft.com/office/drawing/2014/main" id="{5DDC1863-BA0F-7F43-897D-6411E0012B00}"/>
              </a:ext>
            </a:extLst>
          </p:cNvPr>
          <p:cNvCxnSpPr>
            <a:cxnSpLocks/>
            <a:stCxn id="48" idx="2"/>
            <a:endCxn id="53" idx="0"/>
          </p:cNvCxnSpPr>
          <p:nvPr/>
        </p:nvCxnSpPr>
        <p:spPr>
          <a:xfrm flipH="1">
            <a:off x="7373848" y="2829223"/>
            <a:ext cx="1706527" cy="178900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71" name="Straight Arrow Connector 70">
            <a:extLst>
              <a:ext uri="{FF2B5EF4-FFF2-40B4-BE49-F238E27FC236}">
                <a16:creationId xmlns:a16="http://schemas.microsoft.com/office/drawing/2014/main" id="{140B48C2-40E5-BF47-B542-D1B944823FA6}"/>
              </a:ext>
            </a:extLst>
          </p:cNvPr>
          <p:cNvCxnSpPr>
            <a:cxnSpLocks/>
            <a:stCxn id="48" idx="2"/>
            <a:endCxn id="56" idx="0"/>
          </p:cNvCxnSpPr>
          <p:nvPr/>
        </p:nvCxnSpPr>
        <p:spPr>
          <a:xfrm>
            <a:off x="9080375" y="2829223"/>
            <a:ext cx="2130444" cy="174962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72" name="Straight Arrow Connector 71">
            <a:extLst>
              <a:ext uri="{FF2B5EF4-FFF2-40B4-BE49-F238E27FC236}">
                <a16:creationId xmlns:a16="http://schemas.microsoft.com/office/drawing/2014/main" id="{88C066EB-4CB6-F845-BF5B-0E802B92BAE3}"/>
              </a:ext>
            </a:extLst>
          </p:cNvPr>
          <p:cNvCxnSpPr>
            <a:cxnSpLocks/>
            <a:stCxn id="45" idx="2"/>
            <a:endCxn id="53" idx="0"/>
          </p:cNvCxnSpPr>
          <p:nvPr/>
        </p:nvCxnSpPr>
        <p:spPr>
          <a:xfrm>
            <a:off x="2881478" y="2809122"/>
            <a:ext cx="4492370" cy="180910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73" name="TextBox 72">
            <a:extLst>
              <a:ext uri="{FF2B5EF4-FFF2-40B4-BE49-F238E27FC236}">
                <a16:creationId xmlns:a16="http://schemas.microsoft.com/office/drawing/2014/main" id="{4D25F91E-3031-D04E-BF63-C8C3EAC55626}"/>
              </a:ext>
            </a:extLst>
          </p:cNvPr>
          <p:cNvSpPr txBox="1"/>
          <p:nvPr/>
        </p:nvSpPr>
        <p:spPr>
          <a:xfrm>
            <a:off x="642481" y="727528"/>
            <a:ext cx="1358064" cy="584775"/>
          </a:xfrm>
          <a:prstGeom prst="rect">
            <a:avLst/>
          </a:prstGeom>
          <a:noFill/>
        </p:spPr>
        <p:txBody>
          <a:bodyPr wrap="none" rtlCol="0">
            <a:spAutoFit/>
          </a:bodyPr>
          <a:lstStyle/>
          <a:p>
            <a:r>
              <a:rPr lang="en-US" sz="3200" b="1" dirty="0">
                <a:solidFill>
                  <a:srgbClr val="FFC000"/>
                </a:solidFill>
              </a:rPr>
              <a:t>STEP 1</a:t>
            </a:r>
          </a:p>
        </p:txBody>
      </p:sp>
      <p:sp>
        <p:nvSpPr>
          <p:cNvPr id="74" name="Rounded Rectangle 73">
            <a:extLst>
              <a:ext uri="{FF2B5EF4-FFF2-40B4-BE49-F238E27FC236}">
                <a16:creationId xmlns:a16="http://schemas.microsoft.com/office/drawing/2014/main" id="{7A51864B-A35D-974F-85C4-87C61C0AB504}"/>
              </a:ext>
            </a:extLst>
          </p:cNvPr>
          <p:cNvSpPr/>
          <p:nvPr/>
        </p:nvSpPr>
        <p:spPr>
          <a:xfrm>
            <a:off x="10239625" y="1994038"/>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S7</a:t>
            </a:r>
          </a:p>
        </p:txBody>
      </p:sp>
      <p:cxnSp>
        <p:nvCxnSpPr>
          <p:cNvPr id="75" name="Straight Arrow Connector 74">
            <a:extLst>
              <a:ext uri="{FF2B5EF4-FFF2-40B4-BE49-F238E27FC236}">
                <a16:creationId xmlns:a16="http://schemas.microsoft.com/office/drawing/2014/main" id="{0533A953-BF43-3A42-83A0-9ABFCA96A1EC}"/>
              </a:ext>
            </a:extLst>
          </p:cNvPr>
          <p:cNvCxnSpPr>
            <a:cxnSpLocks/>
            <a:stCxn id="47" idx="2"/>
            <a:endCxn id="49" idx="0"/>
          </p:cNvCxnSpPr>
          <p:nvPr/>
        </p:nvCxnSpPr>
        <p:spPr>
          <a:xfrm flipH="1">
            <a:off x="2185508" y="2805698"/>
            <a:ext cx="3816366" cy="18142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76" name="Straight Arrow Connector 75">
            <a:extLst>
              <a:ext uri="{FF2B5EF4-FFF2-40B4-BE49-F238E27FC236}">
                <a16:creationId xmlns:a16="http://schemas.microsoft.com/office/drawing/2014/main" id="{F058B178-525F-764C-93D0-6D5F5F3D4DB4}"/>
              </a:ext>
            </a:extLst>
          </p:cNvPr>
          <p:cNvCxnSpPr>
            <a:cxnSpLocks/>
            <a:stCxn id="74" idx="2"/>
            <a:endCxn id="55" idx="0"/>
          </p:cNvCxnSpPr>
          <p:nvPr/>
        </p:nvCxnSpPr>
        <p:spPr>
          <a:xfrm flipH="1">
            <a:off x="9971613" y="2805697"/>
            <a:ext cx="678979" cy="1773150"/>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77" name="Straight Arrow Connector 76">
            <a:extLst>
              <a:ext uri="{FF2B5EF4-FFF2-40B4-BE49-F238E27FC236}">
                <a16:creationId xmlns:a16="http://schemas.microsoft.com/office/drawing/2014/main" id="{DF784436-D303-CB4B-8910-4B7FE960979F}"/>
              </a:ext>
            </a:extLst>
          </p:cNvPr>
          <p:cNvCxnSpPr>
            <a:cxnSpLocks/>
            <a:stCxn id="74" idx="2"/>
            <a:endCxn id="56" idx="0"/>
          </p:cNvCxnSpPr>
          <p:nvPr/>
        </p:nvCxnSpPr>
        <p:spPr>
          <a:xfrm>
            <a:off x="10650592" y="2805697"/>
            <a:ext cx="560227" cy="1773151"/>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78" name="Rounded Rectangle 77">
            <a:extLst>
              <a:ext uri="{FF2B5EF4-FFF2-40B4-BE49-F238E27FC236}">
                <a16:creationId xmlns:a16="http://schemas.microsoft.com/office/drawing/2014/main" id="{0FD6C6AC-7A5A-E24F-991E-BB7FA8492439}"/>
              </a:ext>
            </a:extLst>
          </p:cNvPr>
          <p:cNvSpPr/>
          <p:nvPr/>
        </p:nvSpPr>
        <p:spPr>
          <a:xfrm>
            <a:off x="7147711" y="2017565"/>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S5</a:t>
            </a:r>
          </a:p>
        </p:txBody>
      </p:sp>
      <p:cxnSp>
        <p:nvCxnSpPr>
          <p:cNvPr id="79" name="Straight Arrow Connector 78">
            <a:extLst>
              <a:ext uri="{FF2B5EF4-FFF2-40B4-BE49-F238E27FC236}">
                <a16:creationId xmlns:a16="http://schemas.microsoft.com/office/drawing/2014/main" id="{6E7B45D7-79FC-0841-B917-58AA9CCCEB85}"/>
              </a:ext>
            </a:extLst>
          </p:cNvPr>
          <p:cNvCxnSpPr>
            <a:cxnSpLocks/>
            <a:stCxn id="78" idx="2"/>
            <a:endCxn id="57" idx="0"/>
          </p:cNvCxnSpPr>
          <p:nvPr/>
        </p:nvCxnSpPr>
        <p:spPr>
          <a:xfrm flipH="1">
            <a:off x="909264" y="2829224"/>
            <a:ext cx="6649414" cy="1789004"/>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80" name="Straight Arrow Connector 79">
            <a:extLst>
              <a:ext uri="{FF2B5EF4-FFF2-40B4-BE49-F238E27FC236}">
                <a16:creationId xmlns:a16="http://schemas.microsoft.com/office/drawing/2014/main" id="{3345F092-694B-B543-B7DA-F1B1414DE5D5}"/>
              </a:ext>
            </a:extLst>
          </p:cNvPr>
          <p:cNvCxnSpPr>
            <a:cxnSpLocks/>
            <a:stCxn id="78" idx="2"/>
            <a:endCxn id="49" idx="0"/>
          </p:cNvCxnSpPr>
          <p:nvPr/>
        </p:nvCxnSpPr>
        <p:spPr>
          <a:xfrm flipH="1">
            <a:off x="2185508" y="2829224"/>
            <a:ext cx="5373170" cy="1790716"/>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81" name="Straight Arrow Connector 80">
            <a:extLst>
              <a:ext uri="{FF2B5EF4-FFF2-40B4-BE49-F238E27FC236}">
                <a16:creationId xmlns:a16="http://schemas.microsoft.com/office/drawing/2014/main" id="{837FF695-FCF3-9143-AA3A-EEFF2EEAF678}"/>
              </a:ext>
            </a:extLst>
          </p:cNvPr>
          <p:cNvCxnSpPr>
            <a:cxnSpLocks/>
            <a:stCxn id="78" idx="2"/>
            <a:endCxn id="50" idx="0"/>
          </p:cNvCxnSpPr>
          <p:nvPr/>
        </p:nvCxnSpPr>
        <p:spPr>
          <a:xfrm flipH="1">
            <a:off x="3428573" y="2829224"/>
            <a:ext cx="4130105" cy="1789008"/>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82" name="Straight Arrow Connector 81">
            <a:extLst>
              <a:ext uri="{FF2B5EF4-FFF2-40B4-BE49-F238E27FC236}">
                <a16:creationId xmlns:a16="http://schemas.microsoft.com/office/drawing/2014/main" id="{20D00C9B-1ABA-F644-84AB-63B9A24D5D8B}"/>
              </a:ext>
            </a:extLst>
          </p:cNvPr>
          <p:cNvCxnSpPr>
            <a:cxnSpLocks/>
            <a:stCxn id="78" idx="2"/>
            <a:endCxn id="51" idx="0"/>
          </p:cNvCxnSpPr>
          <p:nvPr/>
        </p:nvCxnSpPr>
        <p:spPr>
          <a:xfrm flipH="1">
            <a:off x="4747086" y="2829224"/>
            <a:ext cx="2811592" cy="1789008"/>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83" name="Straight Arrow Connector 82">
            <a:extLst>
              <a:ext uri="{FF2B5EF4-FFF2-40B4-BE49-F238E27FC236}">
                <a16:creationId xmlns:a16="http://schemas.microsoft.com/office/drawing/2014/main" id="{390E51DA-5FCF-FF4F-96EC-66A4B616D397}"/>
              </a:ext>
            </a:extLst>
          </p:cNvPr>
          <p:cNvCxnSpPr>
            <a:cxnSpLocks/>
            <a:stCxn id="78" idx="2"/>
            <a:endCxn id="56" idx="0"/>
          </p:cNvCxnSpPr>
          <p:nvPr/>
        </p:nvCxnSpPr>
        <p:spPr>
          <a:xfrm>
            <a:off x="7558678" y="2829224"/>
            <a:ext cx="3652141" cy="1749624"/>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317514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3795A3E-D7C2-494C-816E-A57022A7E7CF}"/>
              </a:ext>
            </a:extLst>
          </p:cNvPr>
          <p:cNvSpPr/>
          <p:nvPr/>
        </p:nvSpPr>
        <p:spPr>
          <a:xfrm>
            <a:off x="1767154" y="2609636"/>
            <a:ext cx="904126" cy="811659"/>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 name="Rounded Rectangle 2">
            <a:extLst>
              <a:ext uri="{FF2B5EF4-FFF2-40B4-BE49-F238E27FC236}">
                <a16:creationId xmlns:a16="http://schemas.microsoft.com/office/drawing/2014/main" id="{77D9359A-9573-B942-8A77-001371D79F0A}"/>
              </a:ext>
            </a:extLst>
          </p:cNvPr>
          <p:cNvSpPr/>
          <p:nvPr/>
        </p:nvSpPr>
        <p:spPr>
          <a:xfrm>
            <a:off x="925958" y="2005597"/>
            <a:ext cx="791110" cy="8116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S1</a:t>
            </a:r>
          </a:p>
        </p:txBody>
      </p:sp>
      <p:sp>
        <p:nvSpPr>
          <p:cNvPr id="4" name="Rounded Rectangle 3">
            <a:extLst>
              <a:ext uri="{FF2B5EF4-FFF2-40B4-BE49-F238E27FC236}">
                <a16:creationId xmlns:a16="http://schemas.microsoft.com/office/drawing/2014/main" id="{06A6DD51-4B37-D04B-9CCB-FEDEE00D9D55}"/>
              </a:ext>
            </a:extLst>
          </p:cNvPr>
          <p:cNvSpPr/>
          <p:nvPr/>
        </p:nvSpPr>
        <p:spPr>
          <a:xfrm>
            <a:off x="2470511" y="1997463"/>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S2</a:t>
            </a:r>
          </a:p>
        </p:txBody>
      </p:sp>
      <p:sp>
        <p:nvSpPr>
          <p:cNvPr id="5" name="Rounded Rectangle 4">
            <a:extLst>
              <a:ext uri="{FF2B5EF4-FFF2-40B4-BE49-F238E27FC236}">
                <a16:creationId xmlns:a16="http://schemas.microsoft.com/office/drawing/2014/main" id="{223C6889-7C49-AA4B-B928-105C9F5F3600}"/>
              </a:ext>
            </a:extLst>
          </p:cNvPr>
          <p:cNvSpPr/>
          <p:nvPr/>
        </p:nvSpPr>
        <p:spPr>
          <a:xfrm>
            <a:off x="4024369" y="1995751"/>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S3</a:t>
            </a:r>
          </a:p>
        </p:txBody>
      </p:sp>
      <p:sp>
        <p:nvSpPr>
          <p:cNvPr id="6" name="Rounded Rectangle 5">
            <a:extLst>
              <a:ext uri="{FF2B5EF4-FFF2-40B4-BE49-F238E27FC236}">
                <a16:creationId xmlns:a16="http://schemas.microsoft.com/office/drawing/2014/main" id="{F668B7D6-4A43-A845-87E8-B62D49E6F8EF}"/>
              </a:ext>
            </a:extLst>
          </p:cNvPr>
          <p:cNvSpPr/>
          <p:nvPr/>
        </p:nvSpPr>
        <p:spPr>
          <a:xfrm>
            <a:off x="5590907" y="1994039"/>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S4</a:t>
            </a:r>
          </a:p>
        </p:txBody>
      </p:sp>
      <p:sp>
        <p:nvSpPr>
          <p:cNvPr id="7" name="Rounded Rectangle 6">
            <a:extLst>
              <a:ext uri="{FF2B5EF4-FFF2-40B4-BE49-F238E27FC236}">
                <a16:creationId xmlns:a16="http://schemas.microsoft.com/office/drawing/2014/main" id="{719282A6-AE7C-3F4E-974D-31AA9B6B7C92}"/>
              </a:ext>
            </a:extLst>
          </p:cNvPr>
          <p:cNvSpPr/>
          <p:nvPr/>
        </p:nvSpPr>
        <p:spPr>
          <a:xfrm>
            <a:off x="8669408" y="2017564"/>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S6</a:t>
            </a:r>
          </a:p>
        </p:txBody>
      </p:sp>
      <p:sp>
        <p:nvSpPr>
          <p:cNvPr id="8" name="Oval 7">
            <a:extLst>
              <a:ext uri="{FF2B5EF4-FFF2-40B4-BE49-F238E27FC236}">
                <a16:creationId xmlns:a16="http://schemas.microsoft.com/office/drawing/2014/main" id="{C377B3F1-E1B0-3E46-8C83-A024FC9DDB1E}"/>
              </a:ext>
            </a:extLst>
          </p:cNvPr>
          <p:cNvSpPr/>
          <p:nvPr/>
        </p:nvSpPr>
        <p:spPr>
          <a:xfrm>
            <a:off x="1841323" y="4619940"/>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1</a:t>
            </a:r>
          </a:p>
        </p:txBody>
      </p:sp>
      <p:sp>
        <p:nvSpPr>
          <p:cNvPr id="9" name="Oval 8">
            <a:extLst>
              <a:ext uri="{FF2B5EF4-FFF2-40B4-BE49-F238E27FC236}">
                <a16:creationId xmlns:a16="http://schemas.microsoft.com/office/drawing/2014/main" id="{7D5EB048-25A5-6F41-9300-B20399E93FF8}"/>
              </a:ext>
            </a:extLst>
          </p:cNvPr>
          <p:cNvSpPr/>
          <p:nvPr/>
        </p:nvSpPr>
        <p:spPr>
          <a:xfrm>
            <a:off x="3084388" y="4618232"/>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p>
        </p:txBody>
      </p:sp>
      <p:sp>
        <p:nvSpPr>
          <p:cNvPr id="10" name="Oval 9">
            <a:extLst>
              <a:ext uri="{FF2B5EF4-FFF2-40B4-BE49-F238E27FC236}">
                <a16:creationId xmlns:a16="http://schemas.microsoft.com/office/drawing/2014/main" id="{6C430DAC-D735-E44D-A86E-5A5EE3C943F2}"/>
              </a:ext>
            </a:extLst>
          </p:cNvPr>
          <p:cNvSpPr/>
          <p:nvPr/>
        </p:nvSpPr>
        <p:spPr>
          <a:xfrm>
            <a:off x="4402901" y="4618232"/>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p>
        </p:txBody>
      </p:sp>
      <p:sp>
        <p:nvSpPr>
          <p:cNvPr id="11" name="Oval 10">
            <a:extLst>
              <a:ext uri="{FF2B5EF4-FFF2-40B4-BE49-F238E27FC236}">
                <a16:creationId xmlns:a16="http://schemas.microsoft.com/office/drawing/2014/main" id="{775578AF-A071-2E4B-ADA1-38193B9DDC4B}"/>
              </a:ext>
            </a:extLst>
          </p:cNvPr>
          <p:cNvSpPr/>
          <p:nvPr/>
        </p:nvSpPr>
        <p:spPr>
          <a:xfrm>
            <a:off x="5721845" y="4618230"/>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1</a:t>
            </a:r>
            <a:endParaRPr lang="en-US" sz="1400" b="1" dirty="0">
              <a:solidFill>
                <a:schemeClr val="bg1"/>
              </a:solidFill>
            </a:endParaRPr>
          </a:p>
        </p:txBody>
      </p:sp>
      <p:sp>
        <p:nvSpPr>
          <p:cNvPr id="12" name="Oval 11">
            <a:extLst>
              <a:ext uri="{FF2B5EF4-FFF2-40B4-BE49-F238E27FC236}">
                <a16:creationId xmlns:a16="http://schemas.microsoft.com/office/drawing/2014/main" id="{ED302DFF-8F21-584E-A59A-30AF2CB0B999}"/>
              </a:ext>
            </a:extLst>
          </p:cNvPr>
          <p:cNvSpPr/>
          <p:nvPr/>
        </p:nvSpPr>
        <p:spPr>
          <a:xfrm>
            <a:off x="7029663" y="4618229"/>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p>
        </p:txBody>
      </p:sp>
      <p:sp>
        <p:nvSpPr>
          <p:cNvPr id="13" name="Oval 12">
            <a:extLst>
              <a:ext uri="{FF2B5EF4-FFF2-40B4-BE49-F238E27FC236}">
                <a16:creationId xmlns:a16="http://schemas.microsoft.com/office/drawing/2014/main" id="{6E4E04C2-08A2-464C-9E19-0378F868D1A8}"/>
              </a:ext>
            </a:extLst>
          </p:cNvPr>
          <p:cNvSpPr/>
          <p:nvPr/>
        </p:nvSpPr>
        <p:spPr>
          <a:xfrm>
            <a:off x="8337481" y="461822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endParaRPr lang="en-US" sz="1400" b="1" dirty="0">
              <a:solidFill>
                <a:schemeClr val="bg1"/>
              </a:solidFill>
            </a:endParaRPr>
          </a:p>
        </p:txBody>
      </p:sp>
      <p:sp>
        <p:nvSpPr>
          <p:cNvPr id="14" name="Oval 13">
            <a:extLst>
              <a:ext uri="{FF2B5EF4-FFF2-40B4-BE49-F238E27FC236}">
                <a16:creationId xmlns:a16="http://schemas.microsoft.com/office/drawing/2014/main" id="{A4AC3796-A502-F340-A7E4-4AB37C6A69E1}"/>
              </a:ext>
            </a:extLst>
          </p:cNvPr>
          <p:cNvSpPr/>
          <p:nvPr/>
        </p:nvSpPr>
        <p:spPr>
          <a:xfrm>
            <a:off x="9627428" y="4578847"/>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1</a:t>
            </a:r>
            <a:endParaRPr lang="en-US" sz="1400" b="1" dirty="0">
              <a:solidFill>
                <a:schemeClr val="bg1"/>
              </a:solidFill>
            </a:endParaRPr>
          </a:p>
        </p:txBody>
      </p:sp>
      <p:sp>
        <p:nvSpPr>
          <p:cNvPr id="15" name="Oval 14">
            <a:extLst>
              <a:ext uri="{FF2B5EF4-FFF2-40B4-BE49-F238E27FC236}">
                <a16:creationId xmlns:a16="http://schemas.microsoft.com/office/drawing/2014/main" id="{CBDB458B-1C68-2642-9BA2-44E5F9292D0F}"/>
              </a:ext>
            </a:extLst>
          </p:cNvPr>
          <p:cNvSpPr/>
          <p:nvPr/>
        </p:nvSpPr>
        <p:spPr>
          <a:xfrm>
            <a:off x="10866634" y="457884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1</a:t>
            </a:r>
          </a:p>
        </p:txBody>
      </p:sp>
      <p:sp>
        <p:nvSpPr>
          <p:cNvPr id="16" name="Oval 15">
            <a:extLst>
              <a:ext uri="{FF2B5EF4-FFF2-40B4-BE49-F238E27FC236}">
                <a16:creationId xmlns:a16="http://schemas.microsoft.com/office/drawing/2014/main" id="{11F89C94-389E-E043-A5EF-938054EACE85}"/>
              </a:ext>
            </a:extLst>
          </p:cNvPr>
          <p:cNvSpPr/>
          <p:nvPr/>
        </p:nvSpPr>
        <p:spPr>
          <a:xfrm>
            <a:off x="565499" y="4618228"/>
            <a:ext cx="688369" cy="68836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0</a:t>
            </a:r>
            <a:endParaRPr lang="en-US" sz="1400" b="1" dirty="0">
              <a:solidFill>
                <a:schemeClr val="bg1"/>
              </a:solidFill>
            </a:endParaRPr>
          </a:p>
        </p:txBody>
      </p:sp>
      <p:cxnSp>
        <p:nvCxnSpPr>
          <p:cNvPr id="17" name="Straight Arrow Connector 16">
            <a:extLst>
              <a:ext uri="{FF2B5EF4-FFF2-40B4-BE49-F238E27FC236}">
                <a16:creationId xmlns:a16="http://schemas.microsoft.com/office/drawing/2014/main" id="{B71DED3D-A207-AA48-9F03-AA1D8DBA6561}"/>
              </a:ext>
            </a:extLst>
          </p:cNvPr>
          <p:cNvCxnSpPr>
            <a:cxnSpLocks/>
            <a:stCxn id="3" idx="2"/>
            <a:endCxn id="16" idx="0"/>
          </p:cNvCxnSpPr>
          <p:nvPr/>
        </p:nvCxnSpPr>
        <p:spPr>
          <a:xfrm flipH="1">
            <a:off x="909684" y="2817256"/>
            <a:ext cx="411829" cy="180097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8" name="Straight Arrow Connector 17">
            <a:extLst>
              <a:ext uri="{FF2B5EF4-FFF2-40B4-BE49-F238E27FC236}">
                <a16:creationId xmlns:a16="http://schemas.microsoft.com/office/drawing/2014/main" id="{8F455430-FDF9-E241-9872-FF3150968AFB}"/>
              </a:ext>
            </a:extLst>
          </p:cNvPr>
          <p:cNvCxnSpPr>
            <a:cxnSpLocks/>
            <a:stCxn id="3" idx="2"/>
            <a:endCxn id="8" idx="0"/>
          </p:cNvCxnSpPr>
          <p:nvPr/>
        </p:nvCxnSpPr>
        <p:spPr>
          <a:xfrm>
            <a:off x="1321513" y="2817256"/>
            <a:ext cx="863995" cy="180268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9" name="Straight Arrow Connector 18">
            <a:extLst>
              <a:ext uri="{FF2B5EF4-FFF2-40B4-BE49-F238E27FC236}">
                <a16:creationId xmlns:a16="http://schemas.microsoft.com/office/drawing/2014/main" id="{090446EA-49DD-7C40-BC32-63BD961ADA69}"/>
              </a:ext>
            </a:extLst>
          </p:cNvPr>
          <p:cNvCxnSpPr>
            <a:cxnSpLocks/>
            <a:stCxn id="3" idx="2"/>
            <a:endCxn id="11" idx="0"/>
          </p:cNvCxnSpPr>
          <p:nvPr/>
        </p:nvCxnSpPr>
        <p:spPr>
          <a:xfrm>
            <a:off x="1321513" y="2817256"/>
            <a:ext cx="4744517" cy="180097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0" name="Straight Arrow Connector 19">
            <a:extLst>
              <a:ext uri="{FF2B5EF4-FFF2-40B4-BE49-F238E27FC236}">
                <a16:creationId xmlns:a16="http://schemas.microsoft.com/office/drawing/2014/main" id="{727C8EDF-75FA-F34E-88E8-CA9D13793617}"/>
              </a:ext>
            </a:extLst>
          </p:cNvPr>
          <p:cNvCxnSpPr>
            <a:cxnSpLocks/>
            <a:stCxn id="4" idx="2"/>
            <a:endCxn id="9" idx="0"/>
          </p:cNvCxnSpPr>
          <p:nvPr/>
        </p:nvCxnSpPr>
        <p:spPr>
          <a:xfrm>
            <a:off x="2881478" y="2809122"/>
            <a:ext cx="547095" cy="180911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1" name="Straight Arrow Connector 20">
            <a:extLst>
              <a:ext uri="{FF2B5EF4-FFF2-40B4-BE49-F238E27FC236}">
                <a16:creationId xmlns:a16="http://schemas.microsoft.com/office/drawing/2014/main" id="{479155B7-AC72-2B43-BB7F-24D5C671BBC9}"/>
              </a:ext>
            </a:extLst>
          </p:cNvPr>
          <p:cNvCxnSpPr>
            <a:cxnSpLocks/>
            <a:stCxn id="4" idx="2"/>
            <a:endCxn id="10" idx="0"/>
          </p:cNvCxnSpPr>
          <p:nvPr/>
        </p:nvCxnSpPr>
        <p:spPr>
          <a:xfrm>
            <a:off x="2881478" y="2809122"/>
            <a:ext cx="1865608" cy="180911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2" name="Straight Arrow Connector 21">
            <a:extLst>
              <a:ext uri="{FF2B5EF4-FFF2-40B4-BE49-F238E27FC236}">
                <a16:creationId xmlns:a16="http://schemas.microsoft.com/office/drawing/2014/main" id="{7BE7CBBF-F086-6146-AEFE-A632D5ACFA20}"/>
              </a:ext>
            </a:extLst>
          </p:cNvPr>
          <p:cNvCxnSpPr>
            <a:cxnSpLocks/>
            <a:stCxn id="33" idx="2"/>
            <a:endCxn id="13" idx="0"/>
          </p:cNvCxnSpPr>
          <p:nvPr/>
        </p:nvCxnSpPr>
        <p:spPr>
          <a:xfrm flipH="1">
            <a:off x="8681666" y="2805697"/>
            <a:ext cx="1968926" cy="1812531"/>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23" name="Straight Arrow Connector 22">
            <a:extLst>
              <a:ext uri="{FF2B5EF4-FFF2-40B4-BE49-F238E27FC236}">
                <a16:creationId xmlns:a16="http://schemas.microsoft.com/office/drawing/2014/main" id="{386A874F-CC01-C441-84B9-503E295B8C52}"/>
              </a:ext>
            </a:extLst>
          </p:cNvPr>
          <p:cNvCxnSpPr>
            <a:cxnSpLocks/>
            <a:stCxn id="5" idx="2"/>
            <a:endCxn id="16" idx="0"/>
          </p:cNvCxnSpPr>
          <p:nvPr/>
        </p:nvCxnSpPr>
        <p:spPr>
          <a:xfrm flipH="1">
            <a:off x="909684" y="2807410"/>
            <a:ext cx="3525652" cy="181081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4" name="Straight Arrow Connector 23">
            <a:extLst>
              <a:ext uri="{FF2B5EF4-FFF2-40B4-BE49-F238E27FC236}">
                <a16:creationId xmlns:a16="http://schemas.microsoft.com/office/drawing/2014/main" id="{A877B47E-64DB-7044-992A-C6732EB08099}"/>
              </a:ext>
            </a:extLst>
          </p:cNvPr>
          <p:cNvCxnSpPr>
            <a:cxnSpLocks/>
            <a:stCxn id="5" idx="2"/>
            <a:endCxn id="9" idx="0"/>
          </p:cNvCxnSpPr>
          <p:nvPr/>
        </p:nvCxnSpPr>
        <p:spPr>
          <a:xfrm flipH="1">
            <a:off x="3428573" y="2807410"/>
            <a:ext cx="1006763" cy="1810822"/>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5" name="Straight Arrow Connector 24">
            <a:extLst>
              <a:ext uri="{FF2B5EF4-FFF2-40B4-BE49-F238E27FC236}">
                <a16:creationId xmlns:a16="http://schemas.microsoft.com/office/drawing/2014/main" id="{0AA2F3C4-1FAF-DB46-B1AC-D1F564503E44}"/>
              </a:ext>
            </a:extLst>
          </p:cNvPr>
          <p:cNvCxnSpPr>
            <a:cxnSpLocks/>
            <a:stCxn id="5" idx="2"/>
            <a:endCxn id="13" idx="0"/>
          </p:cNvCxnSpPr>
          <p:nvPr/>
        </p:nvCxnSpPr>
        <p:spPr>
          <a:xfrm>
            <a:off x="4435336" y="2807410"/>
            <a:ext cx="4246330" cy="181081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26" name="Straight Arrow Connector 25">
            <a:extLst>
              <a:ext uri="{FF2B5EF4-FFF2-40B4-BE49-F238E27FC236}">
                <a16:creationId xmlns:a16="http://schemas.microsoft.com/office/drawing/2014/main" id="{A66420D7-05F7-FF46-87E8-0A0A7BCF5261}"/>
              </a:ext>
            </a:extLst>
          </p:cNvPr>
          <p:cNvCxnSpPr>
            <a:cxnSpLocks/>
            <a:stCxn id="6" idx="2"/>
            <a:endCxn id="10" idx="0"/>
          </p:cNvCxnSpPr>
          <p:nvPr/>
        </p:nvCxnSpPr>
        <p:spPr>
          <a:xfrm flipH="1">
            <a:off x="4747086" y="2805698"/>
            <a:ext cx="1254788" cy="1812534"/>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27" name="Straight Arrow Connector 26">
            <a:extLst>
              <a:ext uri="{FF2B5EF4-FFF2-40B4-BE49-F238E27FC236}">
                <a16:creationId xmlns:a16="http://schemas.microsoft.com/office/drawing/2014/main" id="{77072F7F-AC79-A64F-A817-13B0F95947F8}"/>
              </a:ext>
            </a:extLst>
          </p:cNvPr>
          <p:cNvCxnSpPr>
            <a:cxnSpLocks/>
            <a:stCxn id="6" idx="2"/>
            <a:endCxn id="14" idx="0"/>
          </p:cNvCxnSpPr>
          <p:nvPr/>
        </p:nvCxnSpPr>
        <p:spPr>
          <a:xfrm>
            <a:off x="6001874" y="2805698"/>
            <a:ext cx="3969739" cy="1773149"/>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28" name="Straight Arrow Connector 27">
            <a:extLst>
              <a:ext uri="{FF2B5EF4-FFF2-40B4-BE49-F238E27FC236}">
                <a16:creationId xmlns:a16="http://schemas.microsoft.com/office/drawing/2014/main" id="{EF95410C-146B-5343-9C08-627C8C575828}"/>
              </a:ext>
            </a:extLst>
          </p:cNvPr>
          <p:cNvCxnSpPr>
            <a:cxnSpLocks/>
            <a:stCxn id="7" idx="2"/>
            <a:endCxn id="11" idx="0"/>
          </p:cNvCxnSpPr>
          <p:nvPr/>
        </p:nvCxnSpPr>
        <p:spPr>
          <a:xfrm flipH="1">
            <a:off x="6066030" y="2829223"/>
            <a:ext cx="3014345" cy="178900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9" name="Straight Arrow Connector 28">
            <a:extLst>
              <a:ext uri="{FF2B5EF4-FFF2-40B4-BE49-F238E27FC236}">
                <a16:creationId xmlns:a16="http://schemas.microsoft.com/office/drawing/2014/main" id="{0A730FB4-63E6-8B42-B7A8-153306D4533B}"/>
              </a:ext>
            </a:extLst>
          </p:cNvPr>
          <p:cNvCxnSpPr>
            <a:cxnSpLocks/>
            <a:stCxn id="7" idx="2"/>
            <a:endCxn id="12" idx="0"/>
          </p:cNvCxnSpPr>
          <p:nvPr/>
        </p:nvCxnSpPr>
        <p:spPr>
          <a:xfrm flipH="1">
            <a:off x="7373848" y="2829223"/>
            <a:ext cx="1706527" cy="178900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0" name="Straight Arrow Connector 29">
            <a:extLst>
              <a:ext uri="{FF2B5EF4-FFF2-40B4-BE49-F238E27FC236}">
                <a16:creationId xmlns:a16="http://schemas.microsoft.com/office/drawing/2014/main" id="{00B0779A-929A-1946-B73F-ABD17E7A0004}"/>
              </a:ext>
            </a:extLst>
          </p:cNvPr>
          <p:cNvCxnSpPr>
            <a:cxnSpLocks/>
            <a:stCxn id="7" idx="2"/>
            <a:endCxn id="15" idx="0"/>
          </p:cNvCxnSpPr>
          <p:nvPr/>
        </p:nvCxnSpPr>
        <p:spPr>
          <a:xfrm>
            <a:off x="9080375" y="2829223"/>
            <a:ext cx="2130444" cy="174962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1" name="Straight Arrow Connector 30">
            <a:extLst>
              <a:ext uri="{FF2B5EF4-FFF2-40B4-BE49-F238E27FC236}">
                <a16:creationId xmlns:a16="http://schemas.microsoft.com/office/drawing/2014/main" id="{33C17E35-C66B-8044-8FE6-1CF46DF37CC8}"/>
              </a:ext>
            </a:extLst>
          </p:cNvPr>
          <p:cNvCxnSpPr>
            <a:cxnSpLocks/>
            <a:stCxn id="4" idx="2"/>
            <a:endCxn id="12" idx="0"/>
          </p:cNvCxnSpPr>
          <p:nvPr/>
        </p:nvCxnSpPr>
        <p:spPr>
          <a:xfrm>
            <a:off x="2881478" y="2809122"/>
            <a:ext cx="4492370" cy="180910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2" name="TextBox 31">
            <a:extLst>
              <a:ext uri="{FF2B5EF4-FFF2-40B4-BE49-F238E27FC236}">
                <a16:creationId xmlns:a16="http://schemas.microsoft.com/office/drawing/2014/main" id="{BCA33DC4-3B79-FF47-AC38-8B9BD506A81C}"/>
              </a:ext>
            </a:extLst>
          </p:cNvPr>
          <p:cNvSpPr txBox="1"/>
          <p:nvPr/>
        </p:nvSpPr>
        <p:spPr>
          <a:xfrm>
            <a:off x="642481" y="727528"/>
            <a:ext cx="1358064" cy="584775"/>
          </a:xfrm>
          <a:prstGeom prst="rect">
            <a:avLst/>
          </a:prstGeom>
          <a:noFill/>
        </p:spPr>
        <p:txBody>
          <a:bodyPr wrap="none" rtlCol="0">
            <a:spAutoFit/>
          </a:bodyPr>
          <a:lstStyle/>
          <a:p>
            <a:r>
              <a:rPr lang="en-US" sz="3200" b="1" dirty="0">
                <a:solidFill>
                  <a:srgbClr val="FFC000"/>
                </a:solidFill>
              </a:rPr>
              <a:t>STEP 2</a:t>
            </a:r>
          </a:p>
        </p:txBody>
      </p:sp>
      <p:sp>
        <p:nvSpPr>
          <p:cNvPr id="33" name="Rounded Rectangle 32">
            <a:extLst>
              <a:ext uri="{FF2B5EF4-FFF2-40B4-BE49-F238E27FC236}">
                <a16:creationId xmlns:a16="http://schemas.microsoft.com/office/drawing/2014/main" id="{41C0DD85-BA0A-D043-9E18-BE386C01774A}"/>
              </a:ext>
            </a:extLst>
          </p:cNvPr>
          <p:cNvSpPr/>
          <p:nvPr/>
        </p:nvSpPr>
        <p:spPr>
          <a:xfrm>
            <a:off x="10239625" y="1994038"/>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S7</a:t>
            </a:r>
          </a:p>
        </p:txBody>
      </p:sp>
      <p:cxnSp>
        <p:nvCxnSpPr>
          <p:cNvPr id="34" name="Straight Arrow Connector 33">
            <a:extLst>
              <a:ext uri="{FF2B5EF4-FFF2-40B4-BE49-F238E27FC236}">
                <a16:creationId xmlns:a16="http://schemas.microsoft.com/office/drawing/2014/main" id="{8B305556-C0C5-DD42-8F3D-712B498A35D7}"/>
              </a:ext>
            </a:extLst>
          </p:cNvPr>
          <p:cNvCxnSpPr>
            <a:cxnSpLocks/>
            <a:stCxn id="6" idx="2"/>
            <a:endCxn id="8" idx="0"/>
          </p:cNvCxnSpPr>
          <p:nvPr/>
        </p:nvCxnSpPr>
        <p:spPr>
          <a:xfrm flipH="1">
            <a:off x="2185508" y="2805698"/>
            <a:ext cx="3816366" cy="181424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35" name="Straight Arrow Connector 34">
            <a:extLst>
              <a:ext uri="{FF2B5EF4-FFF2-40B4-BE49-F238E27FC236}">
                <a16:creationId xmlns:a16="http://schemas.microsoft.com/office/drawing/2014/main" id="{9A2B9F86-E5D6-8442-8548-A38D2E74244B}"/>
              </a:ext>
            </a:extLst>
          </p:cNvPr>
          <p:cNvCxnSpPr>
            <a:cxnSpLocks/>
            <a:stCxn id="33" idx="2"/>
            <a:endCxn id="14" idx="0"/>
          </p:cNvCxnSpPr>
          <p:nvPr/>
        </p:nvCxnSpPr>
        <p:spPr>
          <a:xfrm flipH="1">
            <a:off x="9971613" y="2805697"/>
            <a:ext cx="678979" cy="1773150"/>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cxnSp>
        <p:nvCxnSpPr>
          <p:cNvPr id="36" name="Straight Arrow Connector 35">
            <a:extLst>
              <a:ext uri="{FF2B5EF4-FFF2-40B4-BE49-F238E27FC236}">
                <a16:creationId xmlns:a16="http://schemas.microsoft.com/office/drawing/2014/main" id="{ECF81189-5E66-2644-9F70-D3D382E2FD26}"/>
              </a:ext>
            </a:extLst>
          </p:cNvPr>
          <p:cNvCxnSpPr>
            <a:cxnSpLocks/>
            <a:stCxn id="33" idx="2"/>
            <a:endCxn id="15" idx="0"/>
          </p:cNvCxnSpPr>
          <p:nvPr/>
        </p:nvCxnSpPr>
        <p:spPr>
          <a:xfrm>
            <a:off x="10650592" y="2805697"/>
            <a:ext cx="560227" cy="1773151"/>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sp>
        <p:nvSpPr>
          <p:cNvPr id="37" name="Rounded Rectangle 36">
            <a:extLst>
              <a:ext uri="{FF2B5EF4-FFF2-40B4-BE49-F238E27FC236}">
                <a16:creationId xmlns:a16="http://schemas.microsoft.com/office/drawing/2014/main" id="{7DC20A7E-9F71-974B-BC7E-3D4E934069FC}"/>
              </a:ext>
            </a:extLst>
          </p:cNvPr>
          <p:cNvSpPr/>
          <p:nvPr/>
        </p:nvSpPr>
        <p:spPr>
          <a:xfrm>
            <a:off x="7147711" y="2017565"/>
            <a:ext cx="821933" cy="811659"/>
          </a:xfrm>
          <a:prstGeom prst="roundRect">
            <a:avLst>
              <a:gd name="adj" fmla="val 154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S5</a:t>
            </a:r>
          </a:p>
        </p:txBody>
      </p:sp>
      <p:cxnSp>
        <p:nvCxnSpPr>
          <p:cNvPr id="38" name="Straight Arrow Connector 37">
            <a:extLst>
              <a:ext uri="{FF2B5EF4-FFF2-40B4-BE49-F238E27FC236}">
                <a16:creationId xmlns:a16="http://schemas.microsoft.com/office/drawing/2014/main" id="{CE445EA2-147D-5141-8D27-801592803CB3}"/>
              </a:ext>
            </a:extLst>
          </p:cNvPr>
          <p:cNvCxnSpPr>
            <a:cxnSpLocks/>
            <a:stCxn id="37" idx="2"/>
            <a:endCxn id="16" idx="0"/>
          </p:cNvCxnSpPr>
          <p:nvPr/>
        </p:nvCxnSpPr>
        <p:spPr>
          <a:xfrm flipH="1">
            <a:off x="909684" y="2829224"/>
            <a:ext cx="6648994" cy="1789004"/>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39" name="Straight Arrow Connector 38">
            <a:extLst>
              <a:ext uri="{FF2B5EF4-FFF2-40B4-BE49-F238E27FC236}">
                <a16:creationId xmlns:a16="http://schemas.microsoft.com/office/drawing/2014/main" id="{74CBAB35-4711-E440-91C1-70B1147E5406}"/>
              </a:ext>
            </a:extLst>
          </p:cNvPr>
          <p:cNvCxnSpPr>
            <a:cxnSpLocks/>
            <a:stCxn id="37" idx="2"/>
            <a:endCxn id="8" idx="0"/>
          </p:cNvCxnSpPr>
          <p:nvPr/>
        </p:nvCxnSpPr>
        <p:spPr>
          <a:xfrm flipH="1">
            <a:off x="2185508" y="2829224"/>
            <a:ext cx="5373170" cy="1790716"/>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40" name="Straight Arrow Connector 39">
            <a:extLst>
              <a:ext uri="{FF2B5EF4-FFF2-40B4-BE49-F238E27FC236}">
                <a16:creationId xmlns:a16="http://schemas.microsoft.com/office/drawing/2014/main" id="{04090E0C-0133-E44F-B47A-1E7DAF92521E}"/>
              </a:ext>
            </a:extLst>
          </p:cNvPr>
          <p:cNvCxnSpPr>
            <a:cxnSpLocks/>
            <a:stCxn id="37" idx="2"/>
            <a:endCxn id="9" idx="0"/>
          </p:cNvCxnSpPr>
          <p:nvPr/>
        </p:nvCxnSpPr>
        <p:spPr>
          <a:xfrm flipH="1">
            <a:off x="3428573" y="2829224"/>
            <a:ext cx="4130105" cy="1789008"/>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41" name="Straight Arrow Connector 40">
            <a:extLst>
              <a:ext uri="{FF2B5EF4-FFF2-40B4-BE49-F238E27FC236}">
                <a16:creationId xmlns:a16="http://schemas.microsoft.com/office/drawing/2014/main" id="{7D82A443-C283-D545-ACA6-C05DBB5BC64E}"/>
              </a:ext>
            </a:extLst>
          </p:cNvPr>
          <p:cNvCxnSpPr>
            <a:cxnSpLocks/>
            <a:stCxn id="37" idx="2"/>
            <a:endCxn id="10" idx="0"/>
          </p:cNvCxnSpPr>
          <p:nvPr/>
        </p:nvCxnSpPr>
        <p:spPr>
          <a:xfrm flipH="1">
            <a:off x="4747086" y="2829224"/>
            <a:ext cx="2811592" cy="1789008"/>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cxnSp>
        <p:nvCxnSpPr>
          <p:cNvPr id="42" name="Straight Arrow Connector 41">
            <a:extLst>
              <a:ext uri="{FF2B5EF4-FFF2-40B4-BE49-F238E27FC236}">
                <a16:creationId xmlns:a16="http://schemas.microsoft.com/office/drawing/2014/main" id="{A0D03689-52B1-D14D-8997-9855E5B21B4F}"/>
              </a:ext>
            </a:extLst>
          </p:cNvPr>
          <p:cNvCxnSpPr>
            <a:cxnSpLocks/>
            <a:stCxn id="37" idx="2"/>
            <a:endCxn id="15" idx="0"/>
          </p:cNvCxnSpPr>
          <p:nvPr/>
        </p:nvCxnSpPr>
        <p:spPr>
          <a:xfrm>
            <a:off x="7558678" y="2829224"/>
            <a:ext cx="3652141" cy="1749624"/>
          </a:xfrm>
          <a:prstGeom prst="straightConnector1">
            <a:avLst/>
          </a:prstGeom>
          <a:ln>
            <a:solidFill>
              <a:schemeClr val="tx1"/>
            </a:solidFill>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7612199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ADB16B06-3B61-DE4F-A087-77AF02160E21}"/>
              </a:ext>
            </a:extLst>
          </p:cNvPr>
          <p:cNvGraphicFramePr>
            <a:graphicFrameLocks noGrp="1"/>
          </p:cNvGraphicFramePr>
          <p:nvPr>
            <p:extLst>
              <p:ext uri="{D42A27DB-BD31-4B8C-83A1-F6EECF244321}">
                <p14:modId xmlns:p14="http://schemas.microsoft.com/office/powerpoint/2010/main" val="4029423579"/>
              </p:ext>
            </p:extLst>
          </p:nvPr>
        </p:nvGraphicFramePr>
        <p:xfrm>
          <a:off x="4251478" y="2418867"/>
          <a:ext cx="3689043" cy="2020265"/>
        </p:xfrm>
        <a:graphic>
          <a:graphicData uri="http://schemas.openxmlformats.org/drawingml/2006/table">
            <a:tbl>
              <a:tblPr firstRow="1" bandRow="1">
                <a:tableStyleId>{073A0DAA-6AF3-43AB-8588-CEC1D06C72B9}</a:tableStyleId>
              </a:tblPr>
              <a:tblGrid>
                <a:gridCol w="411286">
                  <a:extLst>
                    <a:ext uri="{9D8B030D-6E8A-4147-A177-3AD203B41FA5}">
                      <a16:colId xmlns:a16="http://schemas.microsoft.com/office/drawing/2014/main" val="3661986040"/>
                    </a:ext>
                  </a:extLst>
                </a:gridCol>
                <a:gridCol w="386371">
                  <a:extLst>
                    <a:ext uri="{9D8B030D-6E8A-4147-A177-3AD203B41FA5}">
                      <a16:colId xmlns:a16="http://schemas.microsoft.com/office/drawing/2014/main" val="3775938882"/>
                    </a:ext>
                  </a:extLst>
                </a:gridCol>
                <a:gridCol w="386371">
                  <a:extLst>
                    <a:ext uri="{9D8B030D-6E8A-4147-A177-3AD203B41FA5}">
                      <a16:colId xmlns:a16="http://schemas.microsoft.com/office/drawing/2014/main" val="280051969"/>
                    </a:ext>
                  </a:extLst>
                </a:gridCol>
                <a:gridCol w="386371">
                  <a:extLst>
                    <a:ext uri="{9D8B030D-6E8A-4147-A177-3AD203B41FA5}">
                      <a16:colId xmlns:a16="http://schemas.microsoft.com/office/drawing/2014/main" val="4217641735"/>
                    </a:ext>
                  </a:extLst>
                </a:gridCol>
                <a:gridCol w="386371">
                  <a:extLst>
                    <a:ext uri="{9D8B030D-6E8A-4147-A177-3AD203B41FA5}">
                      <a16:colId xmlns:a16="http://schemas.microsoft.com/office/drawing/2014/main" val="4254315670"/>
                    </a:ext>
                  </a:extLst>
                </a:gridCol>
                <a:gridCol w="449787">
                  <a:extLst>
                    <a:ext uri="{9D8B030D-6E8A-4147-A177-3AD203B41FA5}">
                      <a16:colId xmlns:a16="http://schemas.microsoft.com/office/drawing/2014/main" val="2877079772"/>
                    </a:ext>
                  </a:extLst>
                </a:gridCol>
                <a:gridCol w="427496">
                  <a:extLst>
                    <a:ext uri="{9D8B030D-6E8A-4147-A177-3AD203B41FA5}">
                      <a16:colId xmlns:a16="http://schemas.microsoft.com/office/drawing/2014/main" val="2775864577"/>
                    </a:ext>
                  </a:extLst>
                </a:gridCol>
                <a:gridCol w="443937">
                  <a:extLst>
                    <a:ext uri="{9D8B030D-6E8A-4147-A177-3AD203B41FA5}">
                      <a16:colId xmlns:a16="http://schemas.microsoft.com/office/drawing/2014/main" val="3783750395"/>
                    </a:ext>
                  </a:extLst>
                </a:gridCol>
                <a:gridCol w="411053">
                  <a:extLst>
                    <a:ext uri="{9D8B030D-6E8A-4147-A177-3AD203B41FA5}">
                      <a16:colId xmlns:a16="http://schemas.microsoft.com/office/drawing/2014/main" val="1239002335"/>
                    </a:ext>
                  </a:extLst>
                </a:gridCol>
              </a:tblGrid>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7183364"/>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321849"/>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93146118"/>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8558862"/>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6450414"/>
                  </a:ext>
                </a:extLst>
              </a:tr>
            </a:tbl>
          </a:graphicData>
        </a:graphic>
      </p:graphicFrame>
      <p:sp>
        <p:nvSpPr>
          <p:cNvPr id="5" name="TextBox 4">
            <a:extLst>
              <a:ext uri="{FF2B5EF4-FFF2-40B4-BE49-F238E27FC236}">
                <a16:creationId xmlns:a16="http://schemas.microsoft.com/office/drawing/2014/main" id="{72CB6765-46B8-334F-A1C0-F6F7BC1A2CA4}"/>
              </a:ext>
            </a:extLst>
          </p:cNvPr>
          <p:cNvSpPr txBox="1"/>
          <p:nvPr/>
        </p:nvSpPr>
        <p:spPr>
          <a:xfrm>
            <a:off x="2005805" y="856887"/>
            <a:ext cx="8199681" cy="523220"/>
          </a:xfrm>
          <a:prstGeom prst="rect">
            <a:avLst/>
          </a:prstGeom>
          <a:noFill/>
        </p:spPr>
        <p:txBody>
          <a:bodyPr wrap="none" rtlCol="0">
            <a:spAutoFit/>
          </a:bodyPr>
          <a:lstStyle/>
          <a:p>
            <a:r>
              <a:rPr lang="en-US" sz="2800" b="1" dirty="0">
                <a:solidFill>
                  <a:srgbClr val="FFC000"/>
                </a:solidFill>
              </a:rPr>
              <a:t>IMPLEMENTATION OF TANNER GRAPH IN CODE</a:t>
            </a:r>
          </a:p>
        </p:txBody>
      </p:sp>
      <p:sp>
        <p:nvSpPr>
          <p:cNvPr id="6" name="TextBox 5">
            <a:extLst>
              <a:ext uri="{FF2B5EF4-FFF2-40B4-BE49-F238E27FC236}">
                <a16:creationId xmlns:a16="http://schemas.microsoft.com/office/drawing/2014/main" id="{D0BECC07-EAB7-1C48-B24B-0B91299E31D8}"/>
              </a:ext>
            </a:extLst>
          </p:cNvPr>
          <p:cNvSpPr txBox="1"/>
          <p:nvPr/>
        </p:nvSpPr>
        <p:spPr>
          <a:xfrm>
            <a:off x="3414534" y="3146067"/>
            <a:ext cx="671330" cy="400110"/>
          </a:xfrm>
          <a:prstGeom prst="rect">
            <a:avLst/>
          </a:prstGeom>
          <a:noFill/>
        </p:spPr>
        <p:txBody>
          <a:bodyPr wrap="square" rtlCol="0">
            <a:spAutoFit/>
          </a:bodyPr>
          <a:lstStyle/>
          <a:p>
            <a:r>
              <a:rPr lang="en-US" sz="2000" b="1" dirty="0"/>
              <a:t>H =</a:t>
            </a:r>
          </a:p>
        </p:txBody>
      </p:sp>
      <p:sp>
        <p:nvSpPr>
          <p:cNvPr id="9" name="TextBox 8">
            <a:extLst>
              <a:ext uri="{FF2B5EF4-FFF2-40B4-BE49-F238E27FC236}">
                <a16:creationId xmlns:a16="http://schemas.microsoft.com/office/drawing/2014/main" id="{9142BDD3-A9FA-4E4D-9821-6B8453CA4925}"/>
              </a:ext>
            </a:extLst>
          </p:cNvPr>
          <p:cNvSpPr txBox="1"/>
          <p:nvPr/>
        </p:nvSpPr>
        <p:spPr>
          <a:xfrm>
            <a:off x="4085864" y="1801421"/>
            <a:ext cx="4039564" cy="461665"/>
          </a:xfrm>
          <a:prstGeom prst="rect">
            <a:avLst/>
          </a:prstGeom>
          <a:noFill/>
        </p:spPr>
        <p:txBody>
          <a:bodyPr wrap="square" rtlCol="0">
            <a:spAutoFit/>
          </a:bodyPr>
          <a:lstStyle/>
          <a:p>
            <a:r>
              <a:rPr lang="en-US" sz="2400" b="1" dirty="0"/>
              <a:t>[ </a:t>
            </a:r>
            <a:r>
              <a:rPr lang="en-US" sz="2400" b="1" dirty="0">
                <a:solidFill>
                  <a:srgbClr val="FF0000"/>
                </a:solidFill>
              </a:rPr>
              <a:t>E   E</a:t>
            </a:r>
            <a:r>
              <a:rPr lang="en-US" sz="2400" b="1" dirty="0"/>
              <a:t>  0   0  1   0   0   1   1 ]</a:t>
            </a:r>
          </a:p>
        </p:txBody>
      </p:sp>
    </p:spTree>
    <p:extLst>
      <p:ext uri="{BB962C8B-B14F-4D97-AF65-F5344CB8AC3E}">
        <p14:creationId xmlns:p14="http://schemas.microsoft.com/office/powerpoint/2010/main" val="14676032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3BE521F-26AE-E547-9BF1-B316B13A2CEA}"/>
              </a:ext>
            </a:extLst>
          </p:cNvPr>
          <p:cNvSpPr/>
          <p:nvPr/>
        </p:nvSpPr>
        <p:spPr>
          <a:xfrm>
            <a:off x="210287" y="117693"/>
            <a:ext cx="11488069" cy="6740307"/>
          </a:xfrm>
          <a:prstGeom prst="rect">
            <a:avLst/>
          </a:prstGeom>
        </p:spPr>
        <p:txBody>
          <a:bodyPr wrap="square">
            <a:spAutoFit/>
          </a:bodyPr>
          <a:lstStyle/>
          <a:p>
            <a:r>
              <a:rPr lang="en-US" sz="2800" b="1" i="1" dirty="0">
                <a:solidFill>
                  <a:srgbClr val="FFC000"/>
                </a:solidFill>
              </a:rPr>
              <a:t>Decoding Of C1 :</a:t>
            </a:r>
          </a:p>
          <a:p>
            <a:endParaRPr lang="en-US" sz="2800" b="1" dirty="0">
              <a:solidFill>
                <a:srgbClr val="FFC000"/>
              </a:solidFill>
            </a:endParaRPr>
          </a:p>
          <a:p>
            <a:r>
              <a:rPr lang="en-US" sz="2800" b="1" dirty="0"/>
              <a:t>Iteration 1:</a:t>
            </a:r>
          </a:p>
          <a:p>
            <a:endParaRPr lang="en-US" sz="2800" b="1" dirty="0"/>
          </a:p>
          <a:p>
            <a:pPr marL="285750" indent="-285750" algn="just">
              <a:buFont typeface="Arial" panose="020B0604020202020204" pitchFamily="34" charset="0"/>
              <a:buChar char="•"/>
            </a:pPr>
            <a:r>
              <a:rPr lang="en-US" sz="2000" b="1" dirty="0"/>
              <a:t>There is consideration of </a:t>
            </a:r>
            <a:r>
              <a:rPr lang="en-US" sz="2000" b="1" dirty="0">
                <a:solidFill>
                  <a:srgbClr val="FFC000"/>
                </a:solidFill>
              </a:rPr>
              <a:t>C1</a:t>
            </a:r>
            <a:r>
              <a:rPr lang="en-US" sz="2000" b="1" dirty="0"/>
              <a:t> bit in the first row(of H matrix), so we can find it’s value by taking it’s </a:t>
            </a:r>
            <a:r>
              <a:rPr lang="en-US" sz="2000" b="1" dirty="0">
                <a:solidFill>
                  <a:srgbClr val="FFC000"/>
                </a:solidFill>
              </a:rPr>
              <a:t>XOR</a:t>
            </a:r>
            <a:r>
              <a:rPr lang="en-US" sz="2000" b="1" dirty="0"/>
              <a:t>. But the problem is, </a:t>
            </a:r>
            <a:r>
              <a:rPr lang="en-US" sz="2000" b="1" dirty="0">
                <a:solidFill>
                  <a:srgbClr val="FFC000"/>
                </a:solidFill>
              </a:rPr>
              <a:t>C2</a:t>
            </a:r>
            <a:r>
              <a:rPr lang="en-US" sz="2000" b="1" dirty="0"/>
              <a:t> bit is also erased. So </a:t>
            </a:r>
            <a:r>
              <a:rPr lang="en-US" sz="2000" b="1" dirty="0">
                <a:solidFill>
                  <a:srgbClr val="FFC000"/>
                </a:solidFill>
              </a:rPr>
              <a:t>C1</a:t>
            </a:r>
            <a:r>
              <a:rPr lang="en-US" sz="2000" b="1" dirty="0"/>
              <a:t> can’t be recovered from the first row. </a:t>
            </a:r>
          </a:p>
          <a:p>
            <a:pPr marL="285750" indent="-285750" algn="just">
              <a:buFont typeface="Arial" panose="020B0604020202020204" pitchFamily="34" charset="0"/>
              <a:buChar char="•"/>
            </a:pPr>
            <a:endParaRPr lang="en-US" sz="2000" b="1" dirty="0"/>
          </a:p>
          <a:p>
            <a:pPr marL="285750" indent="-285750" algn="just">
              <a:buFont typeface="Arial" panose="020B0604020202020204" pitchFamily="34" charset="0"/>
              <a:buChar char="•"/>
            </a:pPr>
            <a:r>
              <a:rPr lang="en-US" sz="2000" b="1" dirty="0">
                <a:solidFill>
                  <a:srgbClr val="FFC000"/>
                </a:solidFill>
              </a:rPr>
              <a:t>C1</a:t>
            </a:r>
            <a:r>
              <a:rPr lang="en-US" sz="2000" b="1" dirty="0"/>
              <a:t> bit is not considered in second row, so it can’t be recovered.</a:t>
            </a:r>
          </a:p>
          <a:p>
            <a:pPr marL="285750" indent="-285750" algn="just">
              <a:buFont typeface="Arial" panose="020B0604020202020204" pitchFamily="34" charset="0"/>
              <a:buChar char="•"/>
            </a:pPr>
            <a:endParaRPr lang="en-US" sz="2000" b="1" dirty="0"/>
          </a:p>
          <a:p>
            <a:pPr marL="285750" indent="-285750" algn="just">
              <a:buFont typeface="Arial" panose="020B0604020202020204" pitchFamily="34" charset="0"/>
              <a:buChar char="•"/>
            </a:pPr>
            <a:r>
              <a:rPr lang="en-US" sz="2000" b="1" dirty="0"/>
              <a:t>Now, in third row there is </a:t>
            </a:r>
            <a:r>
              <a:rPr lang="en-US" sz="2000" b="1" dirty="0">
                <a:solidFill>
                  <a:srgbClr val="FFC000"/>
                </a:solidFill>
              </a:rPr>
              <a:t>C1</a:t>
            </a:r>
            <a:r>
              <a:rPr lang="en-US" sz="2000" b="1" dirty="0"/>
              <a:t> bit and also, there are no erasure bits. Hence, </a:t>
            </a:r>
            <a:r>
              <a:rPr lang="en-US" sz="2000" b="1" dirty="0">
                <a:solidFill>
                  <a:srgbClr val="FFC000"/>
                </a:solidFill>
              </a:rPr>
              <a:t>C1</a:t>
            </a:r>
            <a:r>
              <a:rPr lang="en-US" sz="2000" b="1" dirty="0"/>
              <a:t> can be recovered by taking </a:t>
            </a:r>
            <a:r>
              <a:rPr lang="en-US" sz="2000" b="1" dirty="0">
                <a:solidFill>
                  <a:srgbClr val="FFC000"/>
                </a:solidFill>
              </a:rPr>
              <a:t>XOR</a:t>
            </a:r>
            <a:r>
              <a:rPr lang="en-US" sz="2000" b="1" dirty="0"/>
              <a:t> of the message bits corresponding to the indices where the value is 1.  (Here, it is </a:t>
            </a:r>
            <a:r>
              <a:rPr lang="en-US" sz="2000" b="1" dirty="0">
                <a:solidFill>
                  <a:srgbClr val="FFC000"/>
                </a:solidFill>
              </a:rPr>
              <a:t>C3 </a:t>
            </a:r>
            <a:r>
              <a:rPr lang="en-US" sz="2000" b="1" dirty="0"/>
              <a:t>and </a:t>
            </a:r>
            <a:r>
              <a:rPr lang="en-US" sz="2000" b="1" dirty="0">
                <a:solidFill>
                  <a:srgbClr val="FFC000"/>
                </a:solidFill>
              </a:rPr>
              <a:t>C7</a:t>
            </a:r>
            <a:r>
              <a:rPr lang="en-US" sz="2000" b="1" dirty="0"/>
              <a:t>)</a:t>
            </a:r>
          </a:p>
          <a:p>
            <a:pPr algn="just"/>
            <a:r>
              <a:rPr lang="en-US" sz="2000" b="1" dirty="0"/>
              <a:t>    After finding C1, the loop will break. The message bit will then be updated.</a:t>
            </a:r>
          </a:p>
          <a:p>
            <a:endParaRPr lang="en-US" sz="2000" b="1" dirty="0"/>
          </a:p>
          <a:p>
            <a:pPr algn="just"/>
            <a:r>
              <a:rPr lang="en-US" sz="2000" b="1" dirty="0"/>
              <a:t>		The loop will terminate after the very first iteration.</a:t>
            </a:r>
          </a:p>
          <a:p>
            <a:pPr algn="just"/>
            <a:r>
              <a:rPr lang="en-US" sz="2000" b="1" dirty="0"/>
              <a:t>		Decoding of </a:t>
            </a:r>
            <a:r>
              <a:rPr lang="en-US" sz="2000" b="1" dirty="0">
                <a:solidFill>
                  <a:srgbClr val="FFC000"/>
                </a:solidFill>
              </a:rPr>
              <a:t>C2</a:t>
            </a:r>
            <a:r>
              <a:rPr lang="en-US" sz="2000" b="1" dirty="0"/>
              <a:t> also happens in this way.</a:t>
            </a:r>
          </a:p>
          <a:p>
            <a:endParaRPr lang="en-US" sz="2000" b="1" dirty="0"/>
          </a:p>
          <a:p>
            <a:r>
              <a:rPr lang="en-US" sz="2000" b="1" dirty="0"/>
              <a:t>		Hence the original bits are DECODED.</a:t>
            </a:r>
            <a:endParaRPr lang="en-US" sz="2000" dirty="0"/>
          </a:p>
          <a:p>
            <a:pPr marL="457200" indent="-457200">
              <a:buFont typeface="Arial" panose="020B0604020202020204" pitchFamily="34" charset="0"/>
              <a:buChar char="•"/>
            </a:pPr>
            <a:endParaRPr lang="en-US" sz="2000" dirty="0"/>
          </a:p>
        </p:txBody>
      </p:sp>
    </p:spTree>
    <p:extLst>
      <p:ext uri="{BB962C8B-B14F-4D97-AF65-F5344CB8AC3E}">
        <p14:creationId xmlns:p14="http://schemas.microsoft.com/office/powerpoint/2010/main" val="15243701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E96E5EE-CF8F-E241-A0D9-3C4C03AB529A}"/>
                  </a:ext>
                </a:extLst>
              </p:cNvPr>
              <p:cNvSpPr txBox="1"/>
              <p:nvPr/>
            </p:nvSpPr>
            <p:spPr>
              <a:xfrm>
                <a:off x="496957" y="518471"/>
                <a:ext cx="11251095" cy="2445157"/>
              </a:xfrm>
              <a:prstGeom prst="rect">
                <a:avLst/>
              </a:prstGeom>
              <a:noFill/>
            </p:spPr>
            <p:txBody>
              <a:bodyPr wrap="square" rtlCol="0">
                <a:spAutoFit/>
              </a:bodyPr>
              <a:lstStyle/>
              <a:p>
                <a:r>
                  <a:rPr lang="en-US" sz="2400" b="1" dirty="0">
                    <a:solidFill>
                      <a:srgbClr val="FFC000"/>
                    </a:solidFill>
                  </a:rPr>
                  <a:t>FOR (9, 4) PRODUCT CODE</a:t>
                </a:r>
              </a:p>
              <a:p>
                <a:endParaRPr lang="en-US" sz="2000" b="1" dirty="0"/>
              </a:p>
              <a:p>
                <a:r>
                  <a:rPr lang="en-US" sz="2000" b="1" dirty="0"/>
                  <a:t>P(S)  =  P(S, E=0) </a:t>
                </a:r>
                <a:r>
                  <a:rPr lang="en-US" sz="2000" b="1" dirty="0">
                    <a:solidFill>
                      <a:srgbClr val="FFC000"/>
                    </a:solidFill>
                  </a:rPr>
                  <a:t>+</a:t>
                </a:r>
                <a:r>
                  <a:rPr lang="en-US" sz="2000" b="1" dirty="0"/>
                  <a:t> P(S, E=1) </a:t>
                </a:r>
                <a:r>
                  <a:rPr lang="en-US" sz="2000" b="1" dirty="0">
                    <a:solidFill>
                      <a:srgbClr val="FFC000"/>
                    </a:solidFill>
                  </a:rPr>
                  <a:t>+</a:t>
                </a:r>
                <a:r>
                  <a:rPr lang="en-US" sz="2000" b="1" dirty="0"/>
                  <a:t> P(S, E=2) </a:t>
                </a:r>
                <a:r>
                  <a:rPr lang="en-US" sz="2000" b="1" dirty="0">
                    <a:solidFill>
                      <a:srgbClr val="FFC000"/>
                    </a:solidFill>
                  </a:rPr>
                  <a:t>+</a:t>
                </a:r>
                <a:r>
                  <a:rPr lang="en-US" sz="2000" b="1" dirty="0"/>
                  <a:t> P(S, E=3) </a:t>
                </a:r>
                <a:r>
                  <a:rPr lang="en-US" sz="2000" b="1" dirty="0">
                    <a:solidFill>
                      <a:srgbClr val="FFC000"/>
                    </a:solidFill>
                  </a:rPr>
                  <a:t>+</a:t>
                </a:r>
                <a:r>
                  <a:rPr lang="en-US" sz="2000" b="1" dirty="0"/>
                  <a:t> … </a:t>
                </a:r>
                <a:r>
                  <a:rPr lang="en-US" sz="2000" b="1" dirty="0">
                    <a:solidFill>
                      <a:srgbClr val="FFC000"/>
                    </a:solidFill>
                  </a:rPr>
                  <a:t>+</a:t>
                </a:r>
                <a:r>
                  <a:rPr lang="en-US" sz="2000" b="1" dirty="0"/>
                  <a:t> P(S, E=9)</a:t>
                </a:r>
              </a:p>
              <a:p>
                <a:endParaRPr lang="en-US" sz="2000" b="1" dirty="0"/>
              </a:p>
              <a:p>
                <a:r>
                  <a:rPr lang="en-US" sz="2000" b="1" dirty="0"/>
                  <a:t>	      =  P(S/E=0)×P(E=0) </a:t>
                </a:r>
                <a:r>
                  <a:rPr lang="en-US" sz="2000" b="1" dirty="0">
                    <a:solidFill>
                      <a:srgbClr val="FFC000"/>
                    </a:solidFill>
                  </a:rPr>
                  <a:t>+</a:t>
                </a:r>
                <a:r>
                  <a:rPr lang="en-US" sz="2000" b="1" dirty="0"/>
                  <a:t> P(S/E=1)×P(E=1) </a:t>
                </a:r>
                <a:r>
                  <a:rPr lang="en-US" sz="2000" b="1" dirty="0">
                    <a:solidFill>
                      <a:srgbClr val="FFC000"/>
                    </a:solidFill>
                  </a:rPr>
                  <a:t>+</a:t>
                </a:r>
                <a:r>
                  <a:rPr lang="en-US" sz="2000" b="1" dirty="0"/>
                  <a:t> P(S/E=2)×P(E=2) </a:t>
                </a:r>
                <a:r>
                  <a:rPr lang="en-US" sz="2000" b="1" dirty="0">
                    <a:solidFill>
                      <a:srgbClr val="FFC000"/>
                    </a:solidFill>
                  </a:rPr>
                  <a:t>+</a:t>
                </a:r>
                <a:r>
                  <a:rPr lang="en-US" sz="2000" b="1" dirty="0"/>
                  <a:t> … </a:t>
                </a:r>
                <a:r>
                  <a:rPr lang="en-US" sz="2000" b="1" dirty="0">
                    <a:solidFill>
                      <a:srgbClr val="FFC000"/>
                    </a:solidFill>
                  </a:rPr>
                  <a:t>+</a:t>
                </a:r>
                <a:r>
                  <a:rPr lang="en-US" sz="2000" b="1" dirty="0"/>
                  <a:t> P(S/E=9)×P(E=9)</a:t>
                </a:r>
              </a:p>
              <a:p>
                <a:endParaRPr lang="en-US" sz="2000" b="1" dirty="0"/>
              </a:p>
              <a:p>
                <a:r>
                  <a:rPr lang="en-US" sz="2000" b="1" dirty="0"/>
                  <a:t>            =  </a:t>
                </a:r>
                <a14:m>
                  <m:oMath xmlns:m="http://schemas.openxmlformats.org/officeDocument/2006/math">
                    <m:f>
                      <m:fPr>
                        <m:ctrlPr>
                          <a:rPr lang="en-US" sz="2000" b="1" i="1" smtClean="0">
                            <a:latin typeface="Cambria Math" panose="02040503050406030204" pitchFamily="18" charset="0"/>
                          </a:rPr>
                        </m:ctrlPr>
                      </m:fPr>
                      <m:num>
                        <m:r>
                          <a:rPr lang="en-US" sz="2000" b="1" i="1" smtClean="0">
                            <a:latin typeface="Cambria Math" panose="02040503050406030204" pitchFamily="18" charset="0"/>
                          </a:rPr>
                          <m:t>𝑷𝑶𝑺𝑺𝑰𝑩𝑳𝑬</m:t>
                        </m:r>
                        <m:r>
                          <a:rPr lang="en-US" sz="2000" b="1" i="1" smtClean="0">
                            <a:latin typeface="Cambria Math" panose="02040503050406030204" pitchFamily="18" charset="0"/>
                          </a:rPr>
                          <m:t>_</m:t>
                        </m:r>
                        <m:r>
                          <a:rPr lang="en-US" sz="2000" b="1" i="1" smtClean="0">
                            <a:latin typeface="Cambria Math" panose="02040503050406030204" pitchFamily="18" charset="0"/>
                          </a:rPr>
                          <m:t>𝑪𝑨𝑺𝑬𝑺</m:t>
                        </m:r>
                      </m:num>
                      <m:den>
                        <m:r>
                          <a:rPr lang="en-US" sz="2000" b="1" i="1" baseline="30000" smtClean="0">
                            <a:latin typeface="Cambria Math" panose="02040503050406030204" pitchFamily="18" charset="0"/>
                          </a:rPr>
                          <m:t>𝟗</m:t>
                        </m:r>
                        <m:r>
                          <a:rPr lang="en-US" sz="2000" b="1" i="1" smtClean="0">
                            <a:latin typeface="Cambria Math" panose="02040503050406030204" pitchFamily="18" charset="0"/>
                          </a:rPr>
                          <m:t>𝑪</m:t>
                        </m:r>
                        <m:r>
                          <a:rPr lang="en-US" sz="2000" b="1" i="1" baseline="-25000" smtClean="0">
                            <a:latin typeface="Cambria Math" panose="02040503050406030204" pitchFamily="18" charset="0"/>
                          </a:rPr>
                          <m:t>𝟎</m:t>
                        </m:r>
                      </m:den>
                    </m:f>
                  </m:oMath>
                </a14:m>
                <a:r>
                  <a:rPr lang="en-US" sz="2000" b="1" dirty="0"/>
                  <a:t> × </a:t>
                </a:r>
                <a:r>
                  <a:rPr lang="en-US" sz="2000" b="1" baseline="30000" dirty="0"/>
                  <a:t>9</a:t>
                </a:r>
                <a:r>
                  <a:rPr lang="en-US" sz="2000" b="1" dirty="0"/>
                  <a:t>C</a:t>
                </a:r>
                <a:r>
                  <a:rPr lang="en-US" sz="2000" b="1" baseline="-25000" dirty="0"/>
                  <a:t>0  </a:t>
                </a:r>
                <a:r>
                  <a:rPr lang="en-US" sz="2000" b="1" dirty="0"/>
                  <a:t>× P</a:t>
                </a:r>
                <a:r>
                  <a:rPr lang="en-US" sz="2000" b="1" baseline="30000" dirty="0"/>
                  <a:t>0 </a:t>
                </a:r>
                <a:r>
                  <a:rPr lang="en-US" sz="2000" b="1" dirty="0"/>
                  <a:t>× (1 – P)</a:t>
                </a:r>
                <a:r>
                  <a:rPr lang="en-US" sz="2000" b="1" baseline="30000" dirty="0"/>
                  <a:t>9   </a:t>
                </a:r>
                <a:r>
                  <a:rPr lang="en-US" sz="2000" b="1" dirty="0">
                    <a:solidFill>
                      <a:srgbClr val="FFC000"/>
                    </a:solidFill>
                  </a:rPr>
                  <a:t>+</a:t>
                </a:r>
                <a:r>
                  <a:rPr lang="en-US" sz="2000" b="1" dirty="0"/>
                  <a:t>  …  </a:t>
                </a:r>
                <a:r>
                  <a:rPr lang="en-US" sz="2000" b="1" dirty="0">
                    <a:solidFill>
                      <a:srgbClr val="FFC000"/>
                    </a:solidFill>
                  </a:rPr>
                  <a:t>+</a:t>
                </a:r>
                <a:r>
                  <a:rPr lang="en-US" sz="2000" b="1" dirty="0"/>
                  <a:t>  </a:t>
                </a:r>
                <a14:m>
                  <m:oMath xmlns:m="http://schemas.openxmlformats.org/officeDocument/2006/math">
                    <m:f>
                      <m:fPr>
                        <m:ctrlPr>
                          <a:rPr lang="en-US" sz="2000" b="1" i="1" smtClean="0">
                            <a:latin typeface="Cambria Math" panose="02040503050406030204" pitchFamily="18" charset="0"/>
                          </a:rPr>
                        </m:ctrlPr>
                      </m:fPr>
                      <m:num>
                        <m:r>
                          <a:rPr lang="en-US" sz="2000" b="1" i="1" smtClean="0">
                            <a:latin typeface="Cambria Math" panose="02040503050406030204" pitchFamily="18" charset="0"/>
                          </a:rPr>
                          <m:t>𝑷𝑶𝑺𝑺𝑰𝑩𝑳𝑬</m:t>
                        </m:r>
                        <m:r>
                          <a:rPr lang="en-US" sz="2000" b="1" i="1" smtClean="0">
                            <a:latin typeface="Cambria Math" panose="02040503050406030204" pitchFamily="18" charset="0"/>
                          </a:rPr>
                          <m:t>_</m:t>
                        </m:r>
                        <m:r>
                          <a:rPr lang="en-US" sz="2000" b="1" i="1" smtClean="0">
                            <a:latin typeface="Cambria Math" panose="02040503050406030204" pitchFamily="18" charset="0"/>
                          </a:rPr>
                          <m:t>𝑪𝑨𝑺𝑬𝑺</m:t>
                        </m:r>
                      </m:num>
                      <m:den>
                        <m:r>
                          <a:rPr lang="en-US" sz="2000" b="1" i="1" baseline="30000" smtClean="0">
                            <a:latin typeface="Cambria Math" panose="02040503050406030204" pitchFamily="18" charset="0"/>
                          </a:rPr>
                          <m:t>𝟗</m:t>
                        </m:r>
                        <m:r>
                          <a:rPr lang="en-US" sz="2000" b="1" i="1" smtClean="0">
                            <a:latin typeface="Cambria Math" panose="02040503050406030204" pitchFamily="18" charset="0"/>
                          </a:rPr>
                          <m:t>𝑪</m:t>
                        </m:r>
                        <m:r>
                          <a:rPr lang="en-US" sz="2000" b="1" i="1" baseline="-25000" smtClean="0">
                            <a:latin typeface="Cambria Math" panose="02040503050406030204" pitchFamily="18" charset="0"/>
                          </a:rPr>
                          <m:t>𝟗</m:t>
                        </m:r>
                      </m:den>
                    </m:f>
                  </m:oMath>
                </a14:m>
                <a:r>
                  <a:rPr lang="en-US" sz="2000" b="1" dirty="0"/>
                  <a:t> × </a:t>
                </a:r>
                <a:r>
                  <a:rPr lang="en-US" sz="2000" b="1" baseline="30000" dirty="0"/>
                  <a:t>9</a:t>
                </a:r>
                <a:r>
                  <a:rPr lang="en-US" sz="2000" b="1" dirty="0"/>
                  <a:t>C</a:t>
                </a:r>
                <a:r>
                  <a:rPr lang="en-US" sz="2000" b="1" baseline="-25000" dirty="0"/>
                  <a:t>9</a:t>
                </a:r>
                <a:r>
                  <a:rPr lang="en-US" sz="2000" b="1" dirty="0"/>
                  <a:t> × P</a:t>
                </a:r>
                <a:r>
                  <a:rPr lang="en-US" sz="2000" b="1" baseline="30000" dirty="0"/>
                  <a:t>9</a:t>
                </a:r>
                <a:r>
                  <a:rPr lang="en-US" sz="2000" b="1" dirty="0"/>
                  <a:t> × (1 - P)</a:t>
                </a:r>
                <a:r>
                  <a:rPr lang="en-US" sz="2000" b="1" baseline="30000" dirty="0"/>
                  <a:t>0</a:t>
                </a:r>
                <a:endParaRPr lang="en-US" sz="2000" dirty="0"/>
              </a:p>
            </p:txBody>
          </p:sp>
        </mc:Choice>
        <mc:Fallback xmlns="">
          <p:sp>
            <p:nvSpPr>
              <p:cNvPr id="4" name="TextBox 3">
                <a:extLst>
                  <a:ext uri="{FF2B5EF4-FFF2-40B4-BE49-F238E27FC236}">
                    <a16:creationId xmlns:a16="http://schemas.microsoft.com/office/drawing/2014/main" id="{4E96E5EE-CF8F-E241-A0D9-3C4C03AB529A}"/>
                  </a:ext>
                </a:extLst>
              </p:cNvPr>
              <p:cNvSpPr txBox="1">
                <a:spLocks noRot="1" noChangeAspect="1" noMove="1" noResize="1" noEditPoints="1" noAdjustHandles="1" noChangeArrowheads="1" noChangeShapeType="1" noTextEdit="1"/>
              </p:cNvSpPr>
              <p:nvPr/>
            </p:nvSpPr>
            <p:spPr>
              <a:xfrm>
                <a:off x="496957" y="518471"/>
                <a:ext cx="11251095" cy="2445157"/>
              </a:xfrm>
              <a:prstGeom prst="rect">
                <a:avLst/>
              </a:prstGeom>
              <a:blipFill>
                <a:blip r:embed="rId2"/>
                <a:stretch>
                  <a:fillRect l="-789" t="-2073" b="-1036"/>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583F4D62-257E-B444-A903-BB32F2165AD3}"/>
              </a:ext>
            </a:extLst>
          </p:cNvPr>
          <p:cNvSpPr txBox="1"/>
          <p:nvPr/>
        </p:nvSpPr>
        <p:spPr>
          <a:xfrm>
            <a:off x="1093305" y="3567394"/>
            <a:ext cx="4800600" cy="400110"/>
          </a:xfrm>
          <a:prstGeom prst="rect">
            <a:avLst/>
          </a:prstGeom>
          <a:noFill/>
        </p:spPr>
        <p:txBody>
          <a:bodyPr wrap="square" rtlCol="0">
            <a:spAutoFit/>
          </a:bodyPr>
          <a:lstStyle/>
          <a:p>
            <a:r>
              <a:rPr lang="en-US" sz="2000" b="1" dirty="0">
                <a:solidFill>
                  <a:srgbClr val="FFC000"/>
                </a:solidFill>
              </a:rPr>
              <a:t>[</a:t>
            </a:r>
            <a:r>
              <a:rPr lang="en-US" sz="2000" b="1" dirty="0"/>
              <a:t> p</a:t>
            </a:r>
            <a:r>
              <a:rPr lang="en-US" sz="2000" b="1" baseline="30000" dirty="0"/>
              <a:t>0</a:t>
            </a:r>
            <a:r>
              <a:rPr lang="en-US" sz="2000" b="1" dirty="0"/>
              <a:t>(1-p)</a:t>
            </a:r>
            <a:r>
              <a:rPr lang="en-US" sz="2000" b="1" baseline="30000" dirty="0"/>
              <a:t>9</a:t>
            </a:r>
            <a:r>
              <a:rPr lang="en-US" sz="2000" b="1" dirty="0"/>
              <a:t>    p</a:t>
            </a:r>
            <a:r>
              <a:rPr lang="en-US" sz="2000" b="1" baseline="30000" dirty="0"/>
              <a:t>1</a:t>
            </a:r>
            <a:r>
              <a:rPr lang="en-US" sz="2000" b="1" dirty="0"/>
              <a:t>(1-p)</a:t>
            </a:r>
            <a:r>
              <a:rPr lang="en-US" sz="2000" b="1" baseline="30000" dirty="0"/>
              <a:t>8</a:t>
            </a:r>
            <a:r>
              <a:rPr lang="en-US" sz="2000" b="1" dirty="0"/>
              <a:t>   ….   P</a:t>
            </a:r>
            <a:r>
              <a:rPr lang="en-US" sz="2000" b="1" baseline="30000" dirty="0"/>
              <a:t>9</a:t>
            </a:r>
            <a:r>
              <a:rPr lang="en-US" sz="2000" b="1" dirty="0"/>
              <a:t>(1-p)</a:t>
            </a:r>
            <a:r>
              <a:rPr lang="en-US" sz="2000" b="1" baseline="30000" dirty="0"/>
              <a:t>0</a:t>
            </a:r>
            <a:r>
              <a:rPr lang="en-US" sz="2000" b="1" dirty="0"/>
              <a:t> </a:t>
            </a:r>
            <a:r>
              <a:rPr lang="en-US" sz="2000" b="1" dirty="0">
                <a:solidFill>
                  <a:srgbClr val="FFC000"/>
                </a:solidFill>
              </a:rPr>
              <a:t>]</a:t>
            </a:r>
          </a:p>
        </p:txBody>
      </p:sp>
      <p:sp>
        <p:nvSpPr>
          <p:cNvPr id="8" name="TextBox 7">
            <a:extLst>
              <a:ext uri="{FF2B5EF4-FFF2-40B4-BE49-F238E27FC236}">
                <a16:creationId xmlns:a16="http://schemas.microsoft.com/office/drawing/2014/main" id="{A4F16F41-3E01-3C4E-BCFF-47D9F4DAAA7C}"/>
              </a:ext>
            </a:extLst>
          </p:cNvPr>
          <p:cNvSpPr txBox="1"/>
          <p:nvPr/>
        </p:nvSpPr>
        <p:spPr>
          <a:xfrm>
            <a:off x="6096000" y="3567394"/>
            <a:ext cx="3252814" cy="1938992"/>
          </a:xfrm>
          <a:prstGeom prst="rect">
            <a:avLst/>
          </a:prstGeom>
          <a:noFill/>
        </p:spPr>
        <p:txBody>
          <a:bodyPr wrap="none" rtlCol="0">
            <a:spAutoFit/>
          </a:bodyPr>
          <a:lstStyle/>
          <a:p>
            <a:r>
              <a:rPr lang="en-US" sz="2000" b="1" dirty="0">
                <a:solidFill>
                  <a:srgbClr val="FFC000"/>
                </a:solidFill>
              </a:rPr>
              <a:t>[ </a:t>
            </a:r>
            <a:r>
              <a:rPr lang="en-US" sz="2000" b="1" dirty="0"/>
              <a:t>possible_cases (E = 0) </a:t>
            </a:r>
            <a:r>
              <a:rPr lang="en-US" sz="2000" b="1" dirty="0">
                <a:solidFill>
                  <a:srgbClr val="FFC000"/>
                </a:solidFill>
              </a:rPr>
              <a:t>]</a:t>
            </a:r>
          </a:p>
          <a:p>
            <a:r>
              <a:rPr lang="en-US" sz="2000" b="1" dirty="0">
                <a:solidFill>
                  <a:srgbClr val="FFC000"/>
                </a:solidFill>
              </a:rPr>
              <a:t>[ </a:t>
            </a:r>
            <a:r>
              <a:rPr lang="en-US" sz="2000" b="1" dirty="0"/>
              <a:t>possible_cases (E = 1) </a:t>
            </a:r>
            <a:r>
              <a:rPr lang="en-US" sz="2000" b="1" dirty="0">
                <a:solidFill>
                  <a:srgbClr val="FFC000"/>
                </a:solidFill>
              </a:rPr>
              <a:t>]</a:t>
            </a:r>
          </a:p>
          <a:p>
            <a:r>
              <a:rPr lang="en-US" sz="2000" b="1" dirty="0">
                <a:solidFill>
                  <a:srgbClr val="FFC000"/>
                </a:solidFill>
              </a:rPr>
              <a:t>[		</a:t>
            </a:r>
            <a:r>
              <a:rPr lang="en-US" sz="2000" b="1" dirty="0"/>
              <a:t>    .</a:t>
            </a:r>
            <a:r>
              <a:rPr lang="en-US" sz="2000" b="1" dirty="0">
                <a:solidFill>
                  <a:srgbClr val="FFC000"/>
                </a:solidFill>
              </a:rPr>
              <a:t> 				  ]</a:t>
            </a:r>
          </a:p>
          <a:p>
            <a:r>
              <a:rPr lang="en-US" sz="2000" b="1" dirty="0">
                <a:solidFill>
                  <a:srgbClr val="FFC000"/>
                </a:solidFill>
              </a:rPr>
              <a:t>[		</a:t>
            </a:r>
            <a:r>
              <a:rPr lang="en-US" sz="2000" b="1" dirty="0"/>
              <a:t>    .</a:t>
            </a:r>
            <a:r>
              <a:rPr lang="en-US" sz="2000" b="1" dirty="0">
                <a:solidFill>
                  <a:srgbClr val="FFC000"/>
                </a:solidFill>
              </a:rPr>
              <a:t>				  ]</a:t>
            </a:r>
          </a:p>
          <a:p>
            <a:r>
              <a:rPr lang="en-US" sz="2000" b="1" dirty="0">
                <a:solidFill>
                  <a:srgbClr val="FFC000"/>
                </a:solidFill>
              </a:rPr>
              <a:t>[		    </a:t>
            </a:r>
            <a:r>
              <a:rPr lang="en-US" sz="2000" b="1" dirty="0"/>
              <a:t>.</a:t>
            </a:r>
            <a:r>
              <a:rPr lang="en-US" sz="2000" b="1" dirty="0">
                <a:solidFill>
                  <a:srgbClr val="FFC000"/>
                </a:solidFill>
              </a:rPr>
              <a:t>				  ]</a:t>
            </a:r>
          </a:p>
          <a:p>
            <a:r>
              <a:rPr lang="en-US" sz="2000" b="1" dirty="0">
                <a:solidFill>
                  <a:srgbClr val="FFC000"/>
                </a:solidFill>
              </a:rPr>
              <a:t>[ </a:t>
            </a:r>
            <a:r>
              <a:rPr lang="en-US" sz="2000" b="1" dirty="0"/>
              <a:t>possible_cases (E = 9) </a:t>
            </a:r>
            <a:r>
              <a:rPr lang="en-US" sz="2000" b="1" dirty="0">
                <a:solidFill>
                  <a:srgbClr val="FFC000"/>
                </a:solidFill>
              </a:rPr>
              <a:t>]</a:t>
            </a:r>
          </a:p>
        </p:txBody>
      </p:sp>
      <p:sp>
        <p:nvSpPr>
          <p:cNvPr id="9" name="TextBox 8">
            <a:extLst>
              <a:ext uri="{FF2B5EF4-FFF2-40B4-BE49-F238E27FC236}">
                <a16:creationId xmlns:a16="http://schemas.microsoft.com/office/drawing/2014/main" id="{43A54A99-2636-DB43-B3D1-FECB6AB2A8C0}"/>
              </a:ext>
            </a:extLst>
          </p:cNvPr>
          <p:cNvSpPr txBox="1"/>
          <p:nvPr/>
        </p:nvSpPr>
        <p:spPr>
          <a:xfrm>
            <a:off x="5670825" y="3598172"/>
            <a:ext cx="370614" cy="461665"/>
          </a:xfrm>
          <a:prstGeom prst="rect">
            <a:avLst/>
          </a:prstGeom>
          <a:noFill/>
        </p:spPr>
        <p:txBody>
          <a:bodyPr wrap="none" rtlCol="0">
            <a:spAutoFit/>
          </a:bodyPr>
          <a:lstStyle/>
          <a:p>
            <a:r>
              <a:rPr lang="en-US" sz="2400" b="1" dirty="0">
                <a:solidFill>
                  <a:srgbClr val="FFC000"/>
                </a:solidFill>
              </a:rPr>
              <a:t>×</a:t>
            </a:r>
          </a:p>
        </p:txBody>
      </p:sp>
      <p:sp>
        <p:nvSpPr>
          <p:cNvPr id="10" name="TextBox 9">
            <a:extLst>
              <a:ext uri="{FF2B5EF4-FFF2-40B4-BE49-F238E27FC236}">
                <a16:creationId xmlns:a16="http://schemas.microsoft.com/office/drawing/2014/main" id="{A1DEFC35-164B-6C43-BC89-E208F1FE3D96}"/>
              </a:ext>
            </a:extLst>
          </p:cNvPr>
          <p:cNvSpPr txBox="1"/>
          <p:nvPr/>
        </p:nvSpPr>
        <p:spPr>
          <a:xfrm>
            <a:off x="9358432" y="5860117"/>
            <a:ext cx="1563248" cy="646331"/>
          </a:xfrm>
          <a:prstGeom prst="rect">
            <a:avLst/>
          </a:prstGeom>
          <a:noFill/>
        </p:spPr>
        <p:txBody>
          <a:bodyPr wrap="none" rtlCol="0">
            <a:spAutoFit/>
          </a:bodyPr>
          <a:lstStyle/>
          <a:p>
            <a:r>
              <a:rPr lang="en-US" b="1" dirty="0"/>
              <a:t>E = ERROR</a:t>
            </a:r>
          </a:p>
          <a:p>
            <a:r>
              <a:rPr lang="en-US" b="1" dirty="0"/>
              <a:t>S = SUCCESS</a:t>
            </a:r>
          </a:p>
        </p:txBody>
      </p:sp>
      <p:sp>
        <p:nvSpPr>
          <p:cNvPr id="16" name="TextBox 15">
            <a:extLst>
              <a:ext uri="{FF2B5EF4-FFF2-40B4-BE49-F238E27FC236}">
                <a16:creationId xmlns:a16="http://schemas.microsoft.com/office/drawing/2014/main" id="{7EE5C1DC-0B26-4945-B366-FC41FA80520A}"/>
              </a:ext>
            </a:extLst>
          </p:cNvPr>
          <p:cNvSpPr txBox="1"/>
          <p:nvPr/>
        </p:nvSpPr>
        <p:spPr>
          <a:xfrm>
            <a:off x="5406887" y="5854148"/>
            <a:ext cx="2727029" cy="369332"/>
          </a:xfrm>
          <a:prstGeom prst="rect">
            <a:avLst/>
          </a:prstGeom>
          <a:noFill/>
        </p:spPr>
        <p:txBody>
          <a:bodyPr wrap="none" rtlCol="0">
            <a:spAutoFit/>
          </a:bodyPr>
          <a:lstStyle/>
          <a:p>
            <a:r>
              <a:rPr lang="en-US" b="1" dirty="0">
                <a:solidFill>
                  <a:srgbClr val="FFC000"/>
                </a:solidFill>
              </a:rPr>
              <a:t>FOR FIXED PROBABILITY</a:t>
            </a:r>
          </a:p>
        </p:txBody>
      </p:sp>
      <mc:AlternateContent xmlns:mc="http://schemas.openxmlformats.org/markup-compatibility/2006" xmlns:p14="http://schemas.microsoft.com/office/powerpoint/2010/main">
        <mc:Choice Requires="p14">
          <p:contentPart p14:bwMode="auto" r:id="rId3">
            <p14:nvContentPartPr>
              <p14:cNvPr id="17" name="Ink 16">
                <a:extLst>
                  <a:ext uri="{FF2B5EF4-FFF2-40B4-BE49-F238E27FC236}">
                    <a16:creationId xmlns:a16="http://schemas.microsoft.com/office/drawing/2014/main" id="{C402515F-A8D0-EB42-B2B2-DA4D9EAF76E3}"/>
                  </a:ext>
                </a:extLst>
              </p14:cNvPr>
              <p14:cNvContentPartPr/>
              <p14:nvPr/>
            </p14:nvContentPartPr>
            <p14:xfrm>
              <a:off x="4107040" y="4915254"/>
              <a:ext cx="1198800" cy="1123560"/>
            </p14:xfrm>
          </p:contentPart>
        </mc:Choice>
        <mc:Fallback xmlns="">
          <p:pic>
            <p:nvPicPr>
              <p:cNvPr id="17" name="Ink 16">
                <a:extLst>
                  <a:ext uri="{FF2B5EF4-FFF2-40B4-BE49-F238E27FC236}">
                    <a16:creationId xmlns:a16="http://schemas.microsoft.com/office/drawing/2014/main" id="{C402515F-A8D0-EB42-B2B2-DA4D9EAF76E3}"/>
                  </a:ext>
                </a:extLst>
              </p:cNvPr>
              <p:cNvPicPr/>
              <p:nvPr/>
            </p:nvPicPr>
            <p:blipFill>
              <a:blip r:embed="rId4"/>
              <a:stretch>
                <a:fillRect/>
              </a:stretch>
            </p:blipFill>
            <p:spPr>
              <a:xfrm>
                <a:off x="4045840" y="4853694"/>
                <a:ext cx="1321560" cy="124668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20" name="Ink 19">
                <a:extLst>
                  <a:ext uri="{FF2B5EF4-FFF2-40B4-BE49-F238E27FC236}">
                    <a16:creationId xmlns:a16="http://schemas.microsoft.com/office/drawing/2014/main" id="{1F9CA14A-BF70-3246-9E3E-7C14C46E1BE2}"/>
                  </a:ext>
                </a:extLst>
              </p14:cNvPr>
              <p14:cNvContentPartPr/>
              <p14:nvPr/>
            </p14:nvContentPartPr>
            <p14:xfrm>
              <a:off x="3909220" y="4858650"/>
              <a:ext cx="395640" cy="302760"/>
            </p14:xfrm>
          </p:contentPart>
        </mc:Choice>
        <mc:Fallback xmlns="">
          <p:pic>
            <p:nvPicPr>
              <p:cNvPr id="20" name="Ink 19">
                <a:extLst>
                  <a:ext uri="{FF2B5EF4-FFF2-40B4-BE49-F238E27FC236}">
                    <a16:creationId xmlns:a16="http://schemas.microsoft.com/office/drawing/2014/main" id="{1F9CA14A-BF70-3246-9E3E-7C14C46E1BE2}"/>
                  </a:ext>
                </a:extLst>
              </p:cNvPr>
              <p:cNvPicPr/>
              <p:nvPr/>
            </p:nvPicPr>
            <p:blipFill>
              <a:blip r:embed="rId6"/>
              <a:stretch>
                <a:fillRect/>
              </a:stretch>
            </p:blipFill>
            <p:spPr>
              <a:xfrm>
                <a:off x="3847660" y="4797090"/>
                <a:ext cx="518760" cy="425880"/>
              </a:xfrm>
              <a:prstGeom prst="rect">
                <a:avLst/>
              </a:prstGeom>
            </p:spPr>
          </p:pic>
        </mc:Fallback>
      </mc:AlternateContent>
    </p:spTree>
    <p:extLst>
      <p:ext uri="{BB962C8B-B14F-4D97-AF65-F5344CB8AC3E}">
        <p14:creationId xmlns:p14="http://schemas.microsoft.com/office/powerpoint/2010/main" val="3305300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useBgFill="1">
        <p:nvSpPr>
          <p:cNvPr id="12" name="Freeform: Shape 11">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88489" cy="6858002"/>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160" y="0"/>
            <a:ext cx="9369421" cy="68579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9C9F7664-0CF0-0F40-ABFB-169883DC22B7}"/>
              </a:ext>
            </a:extLst>
          </p:cNvPr>
          <p:cNvPicPr>
            <a:picLocks noChangeAspect="1"/>
          </p:cNvPicPr>
          <p:nvPr/>
        </p:nvPicPr>
        <p:blipFill>
          <a:blip r:embed="rId3">
            <a:alphaModFix amt="20000"/>
          </a:blip>
          <a:stretch>
            <a:fillRect/>
          </a:stretch>
        </p:blipFill>
        <p:spPr>
          <a:xfrm>
            <a:off x="7513" y="0"/>
            <a:ext cx="12192000" cy="6858000"/>
          </a:xfrm>
          <a:prstGeom prst="rect">
            <a:avLst/>
          </a:prstGeom>
        </p:spPr>
      </p:pic>
      <p:sp>
        <p:nvSpPr>
          <p:cNvPr id="3" name="Content Placeholder 2">
            <a:extLst>
              <a:ext uri="{FF2B5EF4-FFF2-40B4-BE49-F238E27FC236}">
                <a16:creationId xmlns:a16="http://schemas.microsoft.com/office/drawing/2014/main" id="{1A78F576-2386-B441-B60A-71F5E2ABA458}"/>
              </a:ext>
            </a:extLst>
          </p:cNvPr>
          <p:cNvSpPr>
            <a:spLocks noGrp="1"/>
          </p:cNvSpPr>
          <p:nvPr>
            <p:ph idx="1"/>
          </p:nvPr>
        </p:nvSpPr>
        <p:spPr>
          <a:xfrm>
            <a:off x="7187802" y="296052"/>
            <a:ext cx="5004198" cy="6265889"/>
          </a:xfrm>
        </p:spPr>
        <p:txBody>
          <a:bodyPr>
            <a:noAutofit/>
          </a:bodyPr>
          <a:lstStyle/>
          <a:p>
            <a:pPr marL="0" indent="0">
              <a:buNone/>
            </a:pPr>
            <a:r>
              <a:rPr lang="en-US" sz="2400" b="1" dirty="0">
                <a:solidFill>
                  <a:srgbClr val="FFFF00"/>
                </a:solidFill>
              </a:rPr>
              <a:t>201801436 </a:t>
            </a:r>
            <a:r>
              <a:rPr lang="en-US" sz="2400" b="1" dirty="0">
                <a:solidFill>
                  <a:srgbClr val="FFC000"/>
                </a:solidFill>
              </a:rPr>
              <a:t>: VISHAL PATEL</a:t>
            </a:r>
          </a:p>
          <a:p>
            <a:pPr marL="0" indent="0">
              <a:buNone/>
            </a:pPr>
            <a:r>
              <a:rPr lang="en-US" sz="2400" b="1" dirty="0">
                <a:solidFill>
                  <a:srgbClr val="FFFF00"/>
                </a:solidFill>
              </a:rPr>
              <a:t>201801437 </a:t>
            </a:r>
            <a:r>
              <a:rPr lang="en-US" sz="2400" b="1" dirty="0">
                <a:solidFill>
                  <a:srgbClr val="FFC000"/>
                </a:solidFill>
              </a:rPr>
              <a:t>: RAJ BHAVSAR</a:t>
            </a:r>
          </a:p>
          <a:p>
            <a:pPr marL="0" indent="0">
              <a:buNone/>
            </a:pPr>
            <a:r>
              <a:rPr lang="en-US" sz="2400" b="1" dirty="0">
                <a:solidFill>
                  <a:srgbClr val="FFFF00"/>
                </a:solidFill>
              </a:rPr>
              <a:t>201801438</a:t>
            </a:r>
            <a:r>
              <a:rPr lang="en-US" sz="2400" b="1" dirty="0">
                <a:solidFill>
                  <a:srgbClr val="FFC000"/>
                </a:solidFill>
              </a:rPr>
              <a:t> : HIREN CHAUDHARY</a:t>
            </a:r>
          </a:p>
          <a:p>
            <a:pPr marL="0" indent="0">
              <a:buNone/>
            </a:pPr>
            <a:r>
              <a:rPr lang="en-US" sz="2400" b="1" dirty="0">
                <a:solidFill>
                  <a:srgbClr val="FFFF00"/>
                </a:solidFill>
              </a:rPr>
              <a:t>201801439</a:t>
            </a:r>
            <a:r>
              <a:rPr lang="en-US" sz="2400" b="1" dirty="0">
                <a:solidFill>
                  <a:srgbClr val="FFC000"/>
                </a:solidFill>
              </a:rPr>
              <a:t> : NAMAN DAVE</a:t>
            </a:r>
          </a:p>
          <a:p>
            <a:pPr marL="0" indent="0">
              <a:buNone/>
            </a:pPr>
            <a:r>
              <a:rPr lang="en-US" sz="2400" b="1" dirty="0">
                <a:solidFill>
                  <a:srgbClr val="FFFF00"/>
                </a:solidFill>
              </a:rPr>
              <a:t>201801440</a:t>
            </a:r>
            <a:r>
              <a:rPr lang="en-US" sz="2400" b="1" dirty="0">
                <a:solidFill>
                  <a:srgbClr val="FFC000"/>
                </a:solidFill>
              </a:rPr>
              <a:t> : TUSHAR PATIL</a:t>
            </a:r>
          </a:p>
          <a:p>
            <a:pPr marL="0" indent="0">
              <a:buNone/>
            </a:pPr>
            <a:r>
              <a:rPr lang="en-US" sz="2400" b="1" dirty="0">
                <a:solidFill>
                  <a:srgbClr val="FFFF00"/>
                </a:solidFill>
              </a:rPr>
              <a:t>201801441</a:t>
            </a:r>
            <a:r>
              <a:rPr lang="en-US" sz="2400" b="1" dirty="0">
                <a:solidFill>
                  <a:srgbClr val="FFC000"/>
                </a:solidFill>
              </a:rPr>
              <a:t> : MEET BHALODI</a:t>
            </a:r>
          </a:p>
          <a:p>
            <a:pPr marL="0" indent="0">
              <a:buNone/>
            </a:pPr>
            <a:r>
              <a:rPr lang="en-US" sz="2400" b="1" dirty="0">
                <a:solidFill>
                  <a:srgbClr val="FFFF00"/>
                </a:solidFill>
              </a:rPr>
              <a:t>201801442</a:t>
            </a:r>
            <a:r>
              <a:rPr lang="en-US" sz="2400" b="1" dirty="0">
                <a:solidFill>
                  <a:srgbClr val="FFC000"/>
                </a:solidFill>
              </a:rPr>
              <a:t> : DISHITA THAKER</a:t>
            </a:r>
          </a:p>
          <a:p>
            <a:pPr marL="0" indent="0">
              <a:buNone/>
            </a:pPr>
            <a:r>
              <a:rPr lang="en-US" sz="2400" b="1" dirty="0">
                <a:solidFill>
                  <a:srgbClr val="FFFF00"/>
                </a:solidFill>
              </a:rPr>
              <a:t>201801443</a:t>
            </a:r>
            <a:r>
              <a:rPr lang="en-US" sz="2400" b="1" dirty="0">
                <a:solidFill>
                  <a:srgbClr val="FFC000"/>
                </a:solidFill>
              </a:rPr>
              <a:t> : DEEP PATEL</a:t>
            </a:r>
          </a:p>
          <a:p>
            <a:pPr marL="0" indent="0">
              <a:buNone/>
            </a:pPr>
            <a:r>
              <a:rPr lang="en-US" sz="2400" b="1" dirty="0">
                <a:solidFill>
                  <a:srgbClr val="FFFF00"/>
                </a:solidFill>
              </a:rPr>
              <a:t>201801444</a:t>
            </a:r>
            <a:r>
              <a:rPr lang="en-US" sz="2400" b="1" dirty="0">
                <a:solidFill>
                  <a:srgbClr val="FFC000"/>
                </a:solidFill>
              </a:rPr>
              <a:t> : BHAVYA GANATRA</a:t>
            </a:r>
          </a:p>
          <a:p>
            <a:pPr marL="0" indent="0">
              <a:buNone/>
            </a:pPr>
            <a:r>
              <a:rPr lang="en-US" sz="2400" b="1" dirty="0">
                <a:solidFill>
                  <a:srgbClr val="FFFF00"/>
                </a:solidFill>
              </a:rPr>
              <a:t>201801445</a:t>
            </a:r>
            <a:r>
              <a:rPr lang="en-US" sz="2400" b="1" dirty="0">
                <a:solidFill>
                  <a:srgbClr val="FFC000"/>
                </a:solidFill>
              </a:rPr>
              <a:t> : ISHWA BHATT</a:t>
            </a:r>
          </a:p>
          <a:p>
            <a:pPr marL="0" indent="0">
              <a:buNone/>
            </a:pPr>
            <a:r>
              <a:rPr lang="en-US" sz="2400" b="1" dirty="0">
                <a:solidFill>
                  <a:srgbClr val="FFFF00"/>
                </a:solidFill>
              </a:rPr>
              <a:t>201801446</a:t>
            </a:r>
            <a:r>
              <a:rPr lang="en-US" sz="2400" b="1" dirty="0">
                <a:solidFill>
                  <a:srgbClr val="FFC000"/>
                </a:solidFill>
              </a:rPr>
              <a:t> : RAJVIBA GOHIL</a:t>
            </a:r>
          </a:p>
          <a:p>
            <a:pPr marL="0" indent="0">
              <a:buNone/>
            </a:pPr>
            <a:r>
              <a:rPr lang="en-US" sz="2400" b="1" dirty="0">
                <a:solidFill>
                  <a:srgbClr val="FFFF00"/>
                </a:solidFill>
              </a:rPr>
              <a:t>201801447</a:t>
            </a:r>
            <a:r>
              <a:rPr lang="en-US" sz="2400" b="1" dirty="0">
                <a:solidFill>
                  <a:srgbClr val="FFC000"/>
                </a:solidFill>
              </a:rPr>
              <a:t> : ADHISH BORAD</a:t>
            </a:r>
          </a:p>
        </p:txBody>
      </p:sp>
      <p:sp>
        <p:nvSpPr>
          <p:cNvPr id="6" name="Rectangle 5">
            <a:extLst>
              <a:ext uri="{FF2B5EF4-FFF2-40B4-BE49-F238E27FC236}">
                <a16:creationId xmlns:a16="http://schemas.microsoft.com/office/drawing/2014/main" id="{D1D2EBD4-E77D-574F-84D6-4D5F8D5B7FC7}"/>
              </a:ext>
            </a:extLst>
          </p:cNvPr>
          <p:cNvSpPr/>
          <p:nvPr/>
        </p:nvSpPr>
        <p:spPr>
          <a:xfrm>
            <a:off x="401349" y="3105832"/>
            <a:ext cx="3885919" cy="646331"/>
          </a:xfrm>
          <a:prstGeom prst="rect">
            <a:avLst/>
          </a:prstGeom>
        </p:spPr>
        <p:txBody>
          <a:bodyPr wrap="square">
            <a:spAutoFit/>
          </a:bodyPr>
          <a:lstStyle/>
          <a:p>
            <a:r>
              <a:rPr lang="en-US" sz="3600" b="1" dirty="0">
                <a:solidFill>
                  <a:srgbClr val="FFC000"/>
                </a:solidFill>
              </a:rPr>
              <a:t>CONTRIBUTORS</a:t>
            </a:r>
          </a:p>
        </p:txBody>
      </p:sp>
    </p:spTree>
    <p:extLst>
      <p:ext uri="{BB962C8B-B14F-4D97-AF65-F5344CB8AC3E}">
        <p14:creationId xmlns:p14="http://schemas.microsoft.com/office/powerpoint/2010/main" val="17749388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A01A3DD-FE5D-8841-9AC9-97E242367530}"/>
              </a:ext>
            </a:extLst>
          </p:cNvPr>
          <p:cNvSpPr txBox="1"/>
          <p:nvPr/>
        </p:nvSpPr>
        <p:spPr>
          <a:xfrm>
            <a:off x="868898" y="2510794"/>
            <a:ext cx="4800600" cy="400110"/>
          </a:xfrm>
          <a:prstGeom prst="rect">
            <a:avLst/>
          </a:prstGeom>
          <a:noFill/>
        </p:spPr>
        <p:txBody>
          <a:bodyPr wrap="square" rtlCol="0">
            <a:spAutoFit/>
          </a:bodyPr>
          <a:lstStyle/>
          <a:p>
            <a:r>
              <a:rPr lang="en-US" sz="2000" b="1" dirty="0">
                <a:solidFill>
                  <a:srgbClr val="FFC000"/>
                </a:solidFill>
              </a:rPr>
              <a:t>[</a:t>
            </a:r>
            <a:r>
              <a:rPr lang="en-US" sz="2000" b="1" dirty="0"/>
              <a:t> p</a:t>
            </a:r>
            <a:r>
              <a:rPr lang="en-US" sz="2000" b="1" baseline="30000" dirty="0"/>
              <a:t>0</a:t>
            </a:r>
            <a:r>
              <a:rPr lang="en-US" sz="2000" b="1" dirty="0"/>
              <a:t>(1-p)</a:t>
            </a:r>
            <a:r>
              <a:rPr lang="en-US" sz="2000" b="1" baseline="30000" dirty="0"/>
              <a:t>N</a:t>
            </a:r>
            <a:r>
              <a:rPr lang="en-US" sz="2000" b="1" dirty="0"/>
              <a:t>    p</a:t>
            </a:r>
            <a:r>
              <a:rPr lang="en-US" sz="2000" b="1" baseline="30000" dirty="0"/>
              <a:t>1</a:t>
            </a:r>
            <a:r>
              <a:rPr lang="en-US" sz="2000" b="1" dirty="0"/>
              <a:t>(1-p)</a:t>
            </a:r>
            <a:r>
              <a:rPr lang="en-US" sz="2000" b="1" baseline="30000" dirty="0"/>
              <a:t>N-1</a:t>
            </a:r>
            <a:r>
              <a:rPr lang="en-US" sz="2000" b="1" dirty="0"/>
              <a:t>  ….   P</a:t>
            </a:r>
            <a:r>
              <a:rPr lang="en-US" sz="2000" b="1" baseline="30000" dirty="0"/>
              <a:t>N</a:t>
            </a:r>
            <a:r>
              <a:rPr lang="en-US" sz="2000" b="1" dirty="0"/>
              <a:t>(1-p)</a:t>
            </a:r>
            <a:r>
              <a:rPr lang="en-US" sz="2000" b="1" baseline="30000" dirty="0"/>
              <a:t>0</a:t>
            </a:r>
            <a:r>
              <a:rPr lang="en-US" sz="2000" b="1" dirty="0"/>
              <a:t> </a:t>
            </a:r>
            <a:r>
              <a:rPr lang="en-US" sz="2000" b="1" dirty="0">
                <a:solidFill>
                  <a:srgbClr val="FFC000"/>
                </a:solidFill>
              </a:rPr>
              <a:t>]</a:t>
            </a:r>
          </a:p>
        </p:txBody>
      </p:sp>
      <p:sp>
        <p:nvSpPr>
          <p:cNvPr id="5" name="TextBox 4">
            <a:extLst>
              <a:ext uri="{FF2B5EF4-FFF2-40B4-BE49-F238E27FC236}">
                <a16:creationId xmlns:a16="http://schemas.microsoft.com/office/drawing/2014/main" id="{0CD49CA2-5AD4-824C-ADB5-41A2A786FE78}"/>
              </a:ext>
            </a:extLst>
          </p:cNvPr>
          <p:cNvSpPr txBox="1"/>
          <p:nvPr/>
        </p:nvSpPr>
        <p:spPr>
          <a:xfrm>
            <a:off x="6041439" y="2459504"/>
            <a:ext cx="3252814" cy="1938992"/>
          </a:xfrm>
          <a:prstGeom prst="rect">
            <a:avLst/>
          </a:prstGeom>
          <a:noFill/>
        </p:spPr>
        <p:txBody>
          <a:bodyPr wrap="none" rtlCol="0">
            <a:spAutoFit/>
          </a:bodyPr>
          <a:lstStyle/>
          <a:p>
            <a:r>
              <a:rPr lang="en-US" sz="2000" b="1" dirty="0">
                <a:solidFill>
                  <a:srgbClr val="FFC000"/>
                </a:solidFill>
              </a:rPr>
              <a:t>[</a:t>
            </a:r>
            <a:r>
              <a:rPr lang="en-US" sz="2000" b="1" dirty="0"/>
              <a:t> possible_cases (E = 0)  </a:t>
            </a:r>
            <a:r>
              <a:rPr lang="en-US" sz="2000" b="1" dirty="0">
                <a:solidFill>
                  <a:srgbClr val="FFC000"/>
                </a:solidFill>
              </a:rPr>
              <a:t>]</a:t>
            </a:r>
          </a:p>
          <a:p>
            <a:r>
              <a:rPr lang="en-US" sz="2000" b="1" dirty="0">
                <a:solidFill>
                  <a:srgbClr val="FFC000"/>
                </a:solidFill>
              </a:rPr>
              <a:t>[</a:t>
            </a:r>
            <a:r>
              <a:rPr lang="en-US" sz="2000" b="1" dirty="0"/>
              <a:t> possible_cases (E = 1)  </a:t>
            </a:r>
            <a:r>
              <a:rPr lang="en-US" sz="2000" b="1" dirty="0">
                <a:solidFill>
                  <a:srgbClr val="FFC000"/>
                </a:solidFill>
              </a:rPr>
              <a:t>]</a:t>
            </a:r>
          </a:p>
          <a:p>
            <a:r>
              <a:rPr lang="en-US" sz="2000" b="1" dirty="0">
                <a:solidFill>
                  <a:srgbClr val="FFC000"/>
                </a:solidFill>
              </a:rPr>
              <a:t>[</a:t>
            </a:r>
            <a:r>
              <a:rPr lang="en-US" sz="2000" b="1" dirty="0"/>
              <a:t>		    . 				</a:t>
            </a:r>
            <a:r>
              <a:rPr lang="en-US" sz="2000" b="1" dirty="0">
                <a:solidFill>
                  <a:srgbClr val="FFC000"/>
                </a:solidFill>
              </a:rPr>
              <a:t>   ]</a:t>
            </a:r>
          </a:p>
          <a:p>
            <a:r>
              <a:rPr lang="en-US" sz="2000" b="1" dirty="0">
                <a:solidFill>
                  <a:srgbClr val="FFC000"/>
                </a:solidFill>
              </a:rPr>
              <a:t>[</a:t>
            </a:r>
            <a:r>
              <a:rPr lang="en-US" sz="2000" b="1" dirty="0"/>
              <a:t>		    .				   </a:t>
            </a:r>
            <a:r>
              <a:rPr lang="en-US" sz="2000" b="1" dirty="0">
                <a:solidFill>
                  <a:srgbClr val="FFC000"/>
                </a:solidFill>
              </a:rPr>
              <a:t>]</a:t>
            </a:r>
          </a:p>
          <a:p>
            <a:r>
              <a:rPr lang="en-US" sz="2000" b="1" dirty="0">
                <a:solidFill>
                  <a:srgbClr val="FFC000"/>
                </a:solidFill>
              </a:rPr>
              <a:t>[</a:t>
            </a:r>
            <a:r>
              <a:rPr lang="en-US" sz="2000" b="1" dirty="0"/>
              <a:t>		    .				   </a:t>
            </a:r>
            <a:r>
              <a:rPr lang="en-US" sz="2000" b="1" dirty="0">
                <a:solidFill>
                  <a:srgbClr val="FFC000"/>
                </a:solidFill>
              </a:rPr>
              <a:t>]</a:t>
            </a:r>
          </a:p>
          <a:p>
            <a:r>
              <a:rPr lang="en-US" sz="2000" b="1" dirty="0">
                <a:solidFill>
                  <a:srgbClr val="FFC000"/>
                </a:solidFill>
              </a:rPr>
              <a:t>[</a:t>
            </a:r>
            <a:r>
              <a:rPr lang="en-US" sz="2000" b="1" dirty="0"/>
              <a:t> possible_cases (E = N) </a:t>
            </a:r>
            <a:r>
              <a:rPr lang="en-US" sz="2000" b="1" dirty="0">
                <a:solidFill>
                  <a:srgbClr val="FFC000"/>
                </a:solidFill>
              </a:rPr>
              <a:t>]</a:t>
            </a:r>
          </a:p>
        </p:txBody>
      </p:sp>
      <p:sp>
        <p:nvSpPr>
          <p:cNvPr id="6" name="TextBox 5">
            <a:extLst>
              <a:ext uri="{FF2B5EF4-FFF2-40B4-BE49-F238E27FC236}">
                <a16:creationId xmlns:a16="http://schemas.microsoft.com/office/drawing/2014/main" id="{BC67B459-DF9C-7640-B90E-F51FFBE37D2D}"/>
              </a:ext>
            </a:extLst>
          </p:cNvPr>
          <p:cNvSpPr txBox="1"/>
          <p:nvPr/>
        </p:nvSpPr>
        <p:spPr>
          <a:xfrm>
            <a:off x="5484191" y="2510794"/>
            <a:ext cx="370614" cy="461665"/>
          </a:xfrm>
          <a:prstGeom prst="rect">
            <a:avLst/>
          </a:prstGeom>
          <a:noFill/>
        </p:spPr>
        <p:txBody>
          <a:bodyPr wrap="none" rtlCol="0">
            <a:spAutoFit/>
          </a:bodyPr>
          <a:lstStyle/>
          <a:p>
            <a:r>
              <a:rPr lang="en-US" sz="2400" b="1" dirty="0">
                <a:solidFill>
                  <a:srgbClr val="FFC000"/>
                </a:solidFill>
              </a:rPr>
              <a:t>×</a:t>
            </a:r>
          </a:p>
        </p:txBody>
      </p:sp>
      <p:sp>
        <p:nvSpPr>
          <p:cNvPr id="8" name="TextBox 7">
            <a:extLst>
              <a:ext uri="{FF2B5EF4-FFF2-40B4-BE49-F238E27FC236}">
                <a16:creationId xmlns:a16="http://schemas.microsoft.com/office/drawing/2014/main" id="{D538ED16-2F81-E84D-996F-21A909CDB552}"/>
              </a:ext>
            </a:extLst>
          </p:cNvPr>
          <p:cNvSpPr txBox="1"/>
          <p:nvPr/>
        </p:nvSpPr>
        <p:spPr>
          <a:xfrm>
            <a:off x="496957" y="506896"/>
            <a:ext cx="11251095" cy="1077218"/>
          </a:xfrm>
          <a:prstGeom prst="rect">
            <a:avLst/>
          </a:prstGeom>
          <a:noFill/>
        </p:spPr>
        <p:txBody>
          <a:bodyPr wrap="square" rtlCol="0">
            <a:spAutoFit/>
          </a:bodyPr>
          <a:lstStyle/>
          <a:p>
            <a:r>
              <a:rPr lang="en-US" sz="2400" b="1" dirty="0">
                <a:solidFill>
                  <a:srgbClr val="FFC000"/>
                </a:solidFill>
              </a:rPr>
              <a:t>FOR (N, K) PRODUCT CODE</a:t>
            </a:r>
          </a:p>
          <a:p>
            <a:endParaRPr lang="en-US" sz="2000" b="1" dirty="0"/>
          </a:p>
          <a:p>
            <a:r>
              <a:rPr lang="en-US" sz="2000" b="1" dirty="0"/>
              <a:t>P(S)  =  P(S, E=0) </a:t>
            </a:r>
            <a:r>
              <a:rPr lang="en-US" sz="2000" b="1" dirty="0">
                <a:solidFill>
                  <a:srgbClr val="FFC000"/>
                </a:solidFill>
              </a:rPr>
              <a:t>+</a:t>
            </a:r>
            <a:r>
              <a:rPr lang="en-US" sz="2000" b="1" dirty="0"/>
              <a:t> P(S, E=1) </a:t>
            </a:r>
            <a:r>
              <a:rPr lang="en-US" sz="2000" b="1" dirty="0">
                <a:solidFill>
                  <a:srgbClr val="FFC000"/>
                </a:solidFill>
              </a:rPr>
              <a:t>+</a:t>
            </a:r>
            <a:r>
              <a:rPr lang="en-US" sz="2000" b="1" dirty="0"/>
              <a:t> P(S, E=2) </a:t>
            </a:r>
            <a:r>
              <a:rPr lang="en-US" sz="2000" b="1" dirty="0">
                <a:solidFill>
                  <a:srgbClr val="FFC000"/>
                </a:solidFill>
              </a:rPr>
              <a:t>+</a:t>
            </a:r>
            <a:r>
              <a:rPr lang="en-US" sz="2000" b="1" dirty="0"/>
              <a:t> P(S, E=3) </a:t>
            </a:r>
            <a:r>
              <a:rPr lang="en-US" sz="2000" b="1" dirty="0">
                <a:solidFill>
                  <a:srgbClr val="FFC000"/>
                </a:solidFill>
              </a:rPr>
              <a:t>+</a:t>
            </a:r>
            <a:r>
              <a:rPr lang="en-US" sz="2000" b="1" dirty="0"/>
              <a:t> … </a:t>
            </a:r>
            <a:r>
              <a:rPr lang="en-US" sz="2000" b="1" dirty="0">
                <a:solidFill>
                  <a:srgbClr val="FFC000"/>
                </a:solidFill>
              </a:rPr>
              <a:t>+</a:t>
            </a:r>
            <a:r>
              <a:rPr lang="en-US" sz="2000" b="1" dirty="0"/>
              <a:t> P(S, E=N)</a:t>
            </a:r>
          </a:p>
        </p:txBody>
      </p:sp>
    </p:spTree>
    <p:extLst>
      <p:ext uri="{BB962C8B-B14F-4D97-AF65-F5344CB8AC3E}">
        <p14:creationId xmlns:p14="http://schemas.microsoft.com/office/powerpoint/2010/main" val="42336091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1D20307-5DCB-0846-AA3E-985C8BE0AAB8}"/>
              </a:ext>
            </a:extLst>
          </p:cNvPr>
          <p:cNvSpPr txBox="1"/>
          <p:nvPr/>
        </p:nvSpPr>
        <p:spPr>
          <a:xfrm>
            <a:off x="644373" y="1017503"/>
            <a:ext cx="3908930" cy="4822992"/>
          </a:xfrm>
          <a:prstGeom prst="rect">
            <a:avLst/>
          </a:prstGeom>
        </p:spPr>
        <p:txBody>
          <a:bodyPr vert="horz" lIns="91440" tIns="45720" rIns="91440" bIns="45720" rtlCol="0" anchor="ctr">
            <a:noAutofit/>
          </a:bodyPr>
          <a:lstStyle/>
          <a:p>
            <a:pPr marL="285750" indent="-285750">
              <a:lnSpc>
                <a:spcPct val="90000"/>
              </a:lnSpc>
              <a:spcBef>
                <a:spcPct val="20000"/>
              </a:spcBef>
              <a:spcAft>
                <a:spcPts val="600"/>
              </a:spcAft>
              <a:buClr>
                <a:schemeClr val="accent1"/>
              </a:buClr>
              <a:buSzPct val="100000"/>
              <a:buFont typeface="Arial"/>
              <a:buChar char="•"/>
            </a:pP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THIS GRAPH COMPARES OUR EXPERIMENTAL VALUES WITH THE THEORETICAL VALUES CAME FROM THE EQUATION MADE FROM DIFFERENT VALUES OF PROBABILITY OF SUPPORT MATRIX.</a:t>
            </a:r>
          </a:p>
          <a:p>
            <a:pPr marL="285750" indent="-285750">
              <a:lnSpc>
                <a:spcPct val="90000"/>
              </a:lnSpc>
              <a:spcBef>
                <a:spcPct val="20000"/>
              </a:spcBef>
              <a:spcAft>
                <a:spcPts val="600"/>
              </a:spcAft>
              <a:buClr>
                <a:schemeClr val="accent1"/>
              </a:buClr>
              <a:buSzPct val="100000"/>
              <a:buFont typeface="Arial"/>
              <a:buChar char="•"/>
            </a:pP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BOTH THE GRAPHS ALMOST OVERLAPS WITH EACH OTHER WHICH SHOWS THAT OUR ESTIMATIONS OF THE NUMBER OF CASES IN WHICH THE RECEIVED MESSAGE SIGNAL IS CORRECTLY DECODED ARE CORRECT.</a:t>
            </a:r>
          </a:p>
          <a:p>
            <a:pPr marL="285750" indent="-285750">
              <a:lnSpc>
                <a:spcPct val="90000"/>
              </a:lnSpc>
              <a:spcBef>
                <a:spcPct val="20000"/>
              </a:spcBef>
              <a:spcAft>
                <a:spcPts val="600"/>
              </a:spcAft>
              <a:buClr>
                <a:schemeClr val="accent1"/>
              </a:buClr>
              <a:buSzPct val="100000"/>
              <a:buFont typeface="Arial"/>
              <a:buChar char="•"/>
            </a:pP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AS THE PROBABILITY OF ERROR INCREASES, THE PROBABILITY OF SUCCESS DECREASES.    </a:t>
            </a:r>
          </a:p>
        </p:txBody>
      </p:sp>
      <p:pic>
        <p:nvPicPr>
          <p:cNvPr id="7" name="Picture 6">
            <a:extLst>
              <a:ext uri="{FF2B5EF4-FFF2-40B4-BE49-F238E27FC236}">
                <a16:creationId xmlns:a16="http://schemas.microsoft.com/office/drawing/2014/main" id="{EF832358-C7EE-7648-91C1-73A6B12C450C}"/>
              </a:ext>
            </a:extLst>
          </p:cNvPr>
          <p:cNvPicPr>
            <a:picLocks noChangeAspect="1"/>
          </p:cNvPicPr>
          <p:nvPr/>
        </p:nvPicPr>
        <p:blipFill rotWithShape="1">
          <a:blip r:embed="rId3"/>
          <a:srcRect r="1146" b="-3"/>
          <a:stretch/>
        </p:blipFill>
        <p:spPr>
          <a:xfrm>
            <a:off x="4740325" y="805125"/>
            <a:ext cx="6918021" cy="5248800"/>
          </a:xfrm>
          <a:prstGeom prst="roundRect">
            <a:avLst>
              <a:gd name="adj" fmla="val 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6BCF70A1-6C38-1144-B443-3D37445234BB}"/>
              </a:ext>
            </a:extLst>
          </p:cNvPr>
          <p:cNvSpPr txBox="1"/>
          <p:nvPr/>
        </p:nvSpPr>
        <p:spPr>
          <a:xfrm>
            <a:off x="644373" y="263828"/>
            <a:ext cx="2932213" cy="584775"/>
          </a:xfrm>
          <a:prstGeom prst="rect">
            <a:avLst/>
          </a:prstGeom>
          <a:noFill/>
        </p:spPr>
        <p:txBody>
          <a:bodyPr wrap="none" rtlCol="0">
            <a:spAutoFit/>
          </a:bodyPr>
          <a:lstStyle/>
          <a:p>
            <a:r>
              <a:rPr lang="en-US" sz="3200" b="1" dirty="0">
                <a:solidFill>
                  <a:srgbClr val="FFC000"/>
                </a:solidFill>
              </a:rPr>
              <a:t>BEC ANALYSIS</a:t>
            </a:r>
          </a:p>
        </p:txBody>
      </p:sp>
    </p:spTree>
    <p:extLst>
      <p:ext uri="{BB962C8B-B14F-4D97-AF65-F5344CB8AC3E}">
        <p14:creationId xmlns:p14="http://schemas.microsoft.com/office/powerpoint/2010/main" val="4837793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6B37B-148D-AF41-A08A-BB88080A875F}"/>
              </a:ext>
            </a:extLst>
          </p:cNvPr>
          <p:cNvSpPr>
            <a:spLocks noGrp="1"/>
          </p:cNvSpPr>
          <p:nvPr>
            <p:ph type="title"/>
          </p:nvPr>
        </p:nvSpPr>
        <p:spPr>
          <a:xfrm>
            <a:off x="1141413" y="763713"/>
            <a:ext cx="9905998" cy="839056"/>
          </a:xfrm>
        </p:spPr>
        <p:txBody>
          <a:bodyPr/>
          <a:lstStyle/>
          <a:p>
            <a:r>
              <a:rPr lang="en-US" b="1" dirty="0"/>
              <a:t>EQUATION FOR </a:t>
            </a:r>
            <a:r>
              <a:rPr lang="en-US" b="1" dirty="0">
                <a:solidFill>
                  <a:srgbClr val="FFFF00"/>
                </a:solidFill>
              </a:rPr>
              <a:t>BEC</a:t>
            </a:r>
            <a:r>
              <a:rPr lang="en-US" b="1" dirty="0"/>
              <a:t> (9, 4)</a:t>
            </a:r>
          </a:p>
        </p:txBody>
      </p:sp>
      <p:sp>
        <p:nvSpPr>
          <p:cNvPr id="4" name="TextBox 3">
            <a:extLst>
              <a:ext uri="{FF2B5EF4-FFF2-40B4-BE49-F238E27FC236}">
                <a16:creationId xmlns:a16="http://schemas.microsoft.com/office/drawing/2014/main" id="{98DF6142-00E6-574A-B396-1E4FEC6444C4}"/>
              </a:ext>
            </a:extLst>
          </p:cNvPr>
          <p:cNvSpPr txBox="1"/>
          <p:nvPr/>
        </p:nvSpPr>
        <p:spPr>
          <a:xfrm>
            <a:off x="1141413" y="2115655"/>
            <a:ext cx="9773514" cy="1200329"/>
          </a:xfrm>
          <a:prstGeom prst="rect">
            <a:avLst/>
          </a:prstGeom>
          <a:noFill/>
        </p:spPr>
        <p:txBody>
          <a:bodyPr wrap="square" rtlCol="0">
            <a:spAutoFit/>
          </a:bodyPr>
          <a:lstStyle/>
          <a:p>
            <a:r>
              <a:rPr lang="en-US" sz="2400" b="1" dirty="0"/>
              <a:t>P(S)   </a:t>
            </a:r>
            <a:r>
              <a:rPr lang="en-US" sz="2400" b="1" dirty="0">
                <a:solidFill>
                  <a:srgbClr val="FFC000"/>
                </a:solidFill>
              </a:rPr>
              <a:t>=</a:t>
            </a:r>
            <a:r>
              <a:rPr lang="en-US" sz="2400" b="1" dirty="0"/>
              <a:t>    P</a:t>
            </a:r>
            <a:r>
              <a:rPr lang="en-US" sz="2400" b="1" baseline="30000" dirty="0"/>
              <a:t>0 </a:t>
            </a:r>
            <a:r>
              <a:rPr lang="en-US" sz="2400" b="1" dirty="0"/>
              <a:t>(1-P)</a:t>
            </a:r>
            <a:r>
              <a:rPr lang="en-US" sz="2400" b="1" baseline="30000" dirty="0"/>
              <a:t>9</a:t>
            </a:r>
            <a:r>
              <a:rPr lang="en-US" sz="2400" b="1" dirty="0"/>
              <a:t> </a:t>
            </a:r>
            <a:r>
              <a:rPr lang="en-US" sz="2400" b="1" dirty="0">
                <a:solidFill>
                  <a:srgbClr val="FFC000"/>
                </a:solidFill>
              </a:rPr>
              <a:t>+</a:t>
            </a:r>
            <a:r>
              <a:rPr lang="en-US" sz="2400" b="1" dirty="0"/>
              <a:t> </a:t>
            </a:r>
            <a:r>
              <a:rPr lang="en-US" sz="2400" b="1" dirty="0">
                <a:solidFill>
                  <a:srgbClr val="FFFF00"/>
                </a:solidFill>
              </a:rPr>
              <a:t>9</a:t>
            </a:r>
            <a:r>
              <a:rPr lang="en-US" sz="2400" b="1" dirty="0"/>
              <a:t> × P (1-P)</a:t>
            </a:r>
            <a:r>
              <a:rPr lang="en-US" sz="2400" b="1" baseline="30000" dirty="0"/>
              <a:t>8</a:t>
            </a:r>
            <a:r>
              <a:rPr lang="en-US" sz="2400" b="1" dirty="0"/>
              <a:t> </a:t>
            </a:r>
            <a:r>
              <a:rPr lang="en-US" sz="2400" b="1" dirty="0">
                <a:solidFill>
                  <a:srgbClr val="FFC000"/>
                </a:solidFill>
              </a:rPr>
              <a:t>+</a:t>
            </a:r>
            <a:r>
              <a:rPr lang="en-US" sz="2400" b="1" dirty="0"/>
              <a:t> </a:t>
            </a:r>
            <a:r>
              <a:rPr lang="en-US" sz="2400" b="1" dirty="0">
                <a:solidFill>
                  <a:srgbClr val="FFFF00"/>
                </a:solidFill>
              </a:rPr>
              <a:t>36</a:t>
            </a:r>
            <a:r>
              <a:rPr lang="en-US" sz="2400" b="1" dirty="0"/>
              <a:t> × P</a:t>
            </a:r>
            <a:r>
              <a:rPr lang="en-US" sz="2400" b="1" baseline="30000" dirty="0"/>
              <a:t>2</a:t>
            </a:r>
            <a:r>
              <a:rPr lang="en-US" sz="2400" b="1" dirty="0"/>
              <a:t> (1-P)</a:t>
            </a:r>
            <a:r>
              <a:rPr lang="en-US" sz="2400" b="1" baseline="30000" dirty="0"/>
              <a:t>7</a:t>
            </a:r>
            <a:r>
              <a:rPr lang="en-US" sz="2400" b="1" dirty="0"/>
              <a:t> </a:t>
            </a:r>
            <a:r>
              <a:rPr lang="en-US" sz="2400" b="1" dirty="0">
                <a:solidFill>
                  <a:srgbClr val="FFC000"/>
                </a:solidFill>
              </a:rPr>
              <a:t>+</a:t>
            </a:r>
            <a:r>
              <a:rPr lang="en-US" sz="2400" b="1" dirty="0"/>
              <a:t> </a:t>
            </a:r>
            <a:r>
              <a:rPr lang="en-US" sz="2400" b="1" dirty="0">
                <a:solidFill>
                  <a:srgbClr val="FFFF00"/>
                </a:solidFill>
              </a:rPr>
              <a:t>84</a:t>
            </a:r>
            <a:r>
              <a:rPr lang="en-US" sz="2400" b="1" dirty="0"/>
              <a:t> × P</a:t>
            </a:r>
            <a:r>
              <a:rPr lang="en-US" sz="2400" b="1" baseline="30000" dirty="0"/>
              <a:t>3</a:t>
            </a:r>
            <a:r>
              <a:rPr lang="en-US" sz="2400" b="1" dirty="0"/>
              <a:t> (1-P)</a:t>
            </a:r>
            <a:r>
              <a:rPr lang="en-US" sz="2400" b="1" baseline="30000" dirty="0"/>
              <a:t>6</a:t>
            </a:r>
            <a:r>
              <a:rPr lang="en-US" sz="2400" b="1" dirty="0"/>
              <a:t> </a:t>
            </a:r>
          </a:p>
          <a:p>
            <a:endParaRPr lang="en-US" sz="2400" b="1" dirty="0">
              <a:solidFill>
                <a:srgbClr val="FFC000"/>
              </a:solidFill>
            </a:endParaRPr>
          </a:p>
          <a:p>
            <a:r>
              <a:rPr lang="en-US" sz="2400" b="1" dirty="0">
                <a:solidFill>
                  <a:srgbClr val="FFC000"/>
                </a:solidFill>
              </a:rPr>
              <a:t>			+ </a:t>
            </a:r>
            <a:r>
              <a:rPr lang="en-US" sz="2400" b="1" dirty="0">
                <a:solidFill>
                  <a:srgbClr val="FFFF00"/>
                </a:solidFill>
              </a:rPr>
              <a:t>117</a:t>
            </a:r>
            <a:r>
              <a:rPr lang="en-US" sz="2400" b="1" dirty="0"/>
              <a:t> × P</a:t>
            </a:r>
            <a:r>
              <a:rPr lang="en-US" sz="2400" b="1" baseline="30000" dirty="0"/>
              <a:t>4</a:t>
            </a:r>
            <a:r>
              <a:rPr lang="en-US" sz="2400" b="1" dirty="0"/>
              <a:t> (1-P)</a:t>
            </a:r>
            <a:r>
              <a:rPr lang="en-US" sz="2400" b="1" baseline="30000" dirty="0"/>
              <a:t>5</a:t>
            </a:r>
            <a:r>
              <a:rPr lang="en-US" sz="2400" b="1" dirty="0"/>
              <a:t> </a:t>
            </a:r>
            <a:r>
              <a:rPr lang="en-US" sz="2400" b="1" dirty="0">
                <a:solidFill>
                  <a:srgbClr val="FFC000"/>
                </a:solidFill>
              </a:rPr>
              <a:t>+</a:t>
            </a:r>
            <a:r>
              <a:rPr lang="en-US" sz="2400" b="1" dirty="0"/>
              <a:t> </a:t>
            </a:r>
            <a:r>
              <a:rPr lang="en-US" sz="2400" b="1" dirty="0">
                <a:solidFill>
                  <a:srgbClr val="FFFF00"/>
                </a:solidFill>
              </a:rPr>
              <a:t>81</a:t>
            </a:r>
            <a:r>
              <a:rPr lang="en-US" sz="2400" b="1" dirty="0"/>
              <a:t> × P</a:t>
            </a:r>
            <a:r>
              <a:rPr lang="en-US" sz="2400" b="1" baseline="30000" dirty="0"/>
              <a:t>5</a:t>
            </a:r>
            <a:r>
              <a:rPr lang="en-US" sz="2400" b="1" dirty="0"/>
              <a:t> (1-P)</a:t>
            </a:r>
            <a:r>
              <a:rPr lang="en-US" sz="2400" b="1" baseline="30000" dirty="0"/>
              <a:t>4</a:t>
            </a:r>
          </a:p>
        </p:txBody>
      </p:sp>
      <p:sp>
        <p:nvSpPr>
          <p:cNvPr id="5" name="TextBox 4">
            <a:extLst>
              <a:ext uri="{FF2B5EF4-FFF2-40B4-BE49-F238E27FC236}">
                <a16:creationId xmlns:a16="http://schemas.microsoft.com/office/drawing/2014/main" id="{AB760A00-7189-5E4A-A31D-4320DB207963}"/>
              </a:ext>
            </a:extLst>
          </p:cNvPr>
          <p:cNvSpPr txBox="1"/>
          <p:nvPr/>
        </p:nvSpPr>
        <p:spPr>
          <a:xfrm>
            <a:off x="8620017" y="6063734"/>
            <a:ext cx="3365024" cy="369332"/>
          </a:xfrm>
          <a:prstGeom prst="rect">
            <a:avLst/>
          </a:prstGeom>
          <a:noFill/>
        </p:spPr>
        <p:txBody>
          <a:bodyPr wrap="none" rtlCol="0">
            <a:spAutoFit/>
          </a:bodyPr>
          <a:lstStyle/>
          <a:p>
            <a:r>
              <a:rPr lang="en-US" b="1" dirty="0"/>
              <a:t>S = PROBABILITY OF SUCCESS</a:t>
            </a:r>
          </a:p>
        </p:txBody>
      </p:sp>
    </p:spTree>
    <p:extLst>
      <p:ext uri="{BB962C8B-B14F-4D97-AF65-F5344CB8AC3E}">
        <p14:creationId xmlns:p14="http://schemas.microsoft.com/office/powerpoint/2010/main" val="30907262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 up of a mans face&#10;&#10;Description automatically generated">
            <a:extLst>
              <a:ext uri="{FF2B5EF4-FFF2-40B4-BE49-F238E27FC236}">
                <a16:creationId xmlns:a16="http://schemas.microsoft.com/office/drawing/2014/main" id="{E99CF5B5-497D-3B40-9DA8-29EA4E924273}"/>
              </a:ext>
            </a:extLst>
          </p:cNvPr>
          <p:cNvPicPr>
            <a:picLocks noGrp="1" noChangeAspect="1"/>
          </p:cNvPicPr>
          <p:nvPr>
            <p:ph idx="1"/>
          </p:nvPr>
        </p:nvPicPr>
        <p:blipFill>
          <a:blip r:embed="rId2"/>
          <a:stretch>
            <a:fillRect/>
          </a:stretch>
        </p:blipFill>
        <p:spPr>
          <a:xfrm>
            <a:off x="5023262" y="972640"/>
            <a:ext cx="6550293" cy="4912720"/>
          </a:xfrm>
          <a:scene3d>
            <a:camera prst="orthographicFront"/>
            <a:lightRig rig="threePt" dir="t"/>
          </a:scene3d>
          <a:sp3d>
            <a:bevelT prst="slope"/>
          </a:sp3d>
        </p:spPr>
      </p:pic>
      <p:sp>
        <p:nvSpPr>
          <p:cNvPr id="6" name="TextBox 5">
            <a:extLst>
              <a:ext uri="{FF2B5EF4-FFF2-40B4-BE49-F238E27FC236}">
                <a16:creationId xmlns:a16="http://schemas.microsoft.com/office/drawing/2014/main" id="{E98F0FD2-0366-2549-A7E6-44E70C749695}"/>
              </a:ext>
            </a:extLst>
          </p:cNvPr>
          <p:cNvSpPr txBox="1"/>
          <p:nvPr/>
        </p:nvSpPr>
        <p:spPr>
          <a:xfrm>
            <a:off x="227012" y="2274838"/>
            <a:ext cx="4261860" cy="3046988"/>
          </a:xfrm>
          <a:prstGeom prst="rect">
            <a:avLst/>
          </a:prstGeom>
          <a:noFill/>
        </p:spPr>
        <p:txBody>
          <a:bodyPr wrap="square" rtlCol="0">
            <a:spAutoFit/>
          </a:bodyPr>
          <a:lstStyle/>
          <a:p>
            <a:r>
              <a:rPr lang="en-US" sz="2400" b="1" dirty="0"/>
              <a:t>P(S)   </a:t>
            </a:r>
            <a:r>
              <a:rPr lang="en-US" sz="2400" b="1" dirty="0">
                <a:solidFill>
                  <a:srgbClr val="FFC000"/>
                </a:solidFill>
              </a:rPr>
              <a:t>=</a:t>
            </a:r>
            <a:r>
              <a:rPr lang="en-US" sz="2400" b="1" dirty="0"/>
              <a:t>    P</a:t>
            </a:r>
            <a:r>
              <a:rPr lang="en-US" sz="2400" b="1" baseline="30000" dirty="0"/>
              <a:t>0 </a:t>
            </a:r>
            <a:r>
              <a:rPr lang="en-US" sz="2400" b="1" dirty="0"/>
              <a:t>(1-P)</a:t>
            </a:r>
            <a:r>
              <a:rPr lang="en-US" sz="2400" b="1" baseline="30000" dirty="0"/>
              <a:t>16 </a:t>
            </a:r>
          </a:p>
          <a:p>
            <a:r>
              <a:rPr lang="en-US" sz="2400" b="1" dirty="0">
                <a:solidFill>
                  <a:srgbClr val="FFC000"/>
                </a:solidFill>
              </a:rPr>
              <a:t>			+</a:t>
            </a:r>
            <a:r>
              <a:rPr lang="en-US" sz="2400" b="1" dirty="0"/>
              <a:t> </a:t>
            </a:r>
            <a:r>
              <a:rPr lang="en-US" sz="2400" b="1" dirty="0">
                <a:solidFill>
                  <a:srgbClr val="FFFF00"/>
                </a:solidFill>
              </a:rPr>
              <a:t>16</a:t>
            </a:r>
            <a:r>
              <a:rPr lang="en-US" sz="2400" b="1" dirty="0"/>
              <a:t> × P (1-P)</a:t>
            </a:r>
            <a:r>
              <a:rPr lang="en-US" sz="2400" b="1" baseline="30000" dirty="0"/>
              <a:t>15</a:t>
            </a:r>
            <a:r>
              <a:rPr lang="en-US" sz="2400" b="1" dirty="0"/>
              <a:t> </a:t>
            </a:r>
          </a:p>
          <a:p>
            <a:r>
              <a:rPr lang="en-US" sz="2400" b="1" dirty="0">
                <a:solidFill>
                  <a:srgbClr val="FFC000"/>
                </a:solidFill>
              </a:rPr>
              <a:t>			+</a:t>
            </a:r>
            <a:r>
              <a:rPr lang="en-US" sz="2400" b="1" dirty="0"/>
              <a:t> </a:t>
            </a:r>
            <a:r>
              <a:rPr lang="en-US" sz="2400" b="1" dirty="0">
                <a:solidFill>
                  <a:srgbClr val="FFFF00"/>
                </a:solidFill>
              </a:rPr>
              <a:t>120</a:t>
            </a:r>
            <a:r>
              <a:rPr lang="en-US" sz="2400" b="1" dirty="0"/>
              <a:t> × P</a:t>
            </a:r>
            <a:r>
              <a:rPr lang="en-US" sz="2400" b="1" baseline="30000" dirty="0"/>
              <a:t>2</a:t>
            </a:r>
            <a:r>
              <a:rPr lang="en-US" sz="2400" b="1" dirty="0"/>
              <a:t> (1-P)</a:t>
            </a:r>
            <a:r>
              <a:rPr lang="en-US" sz="2400" b="1" baseline="30000" dirty="0"/>
              <a:t>14</a:t>
            </a:r>
            <a:r>
              <a:rPr lang="en-US" sz="2400" b="1" dirty="0"/>
              <a:t> </a:t>
            </a:r>
          </a:p>
          <a:p>
            <a:r>
              <a:rPr lang="en-US" sz="2400" b="1" dirty="0">
                <a:solidFill>
                  <a:srgbClr val="FFC000"/>
                </a:solidFill>
              </a:rPr>
              <a:t>			+</a:t>
            </a:r>
            <a:r>
              <a:rPr lang="en-US" sz="2400" b="1" dirty="0"/>
              <a:t> </a:t>
            </a:r>
            <a:r>
              <a:rPr lang="en-US" sz="2400" b="1" dirty="0">
                <a:solidFill>
                  <a:srgbClr val="FFFF00"/>
                </a:solidFill>
              </a:rPr>
              <a:t>560</a:t>
            </a:r>
            <a:r>
              <a:rPr lang="en-US" sz="2400" b="1" dirty="0"/>
              <a:t> × P</a:t>
            </a:r>
            <a:r>
              <a:rPr lang="en-US" sz="2400" b="1" baseline="30000" dirty="0"/>
              <a:t>3</a:t>
            </a:r>
            <a:r>
              <a:rPr lang="en-US" sz="2400" b="1" dirty="0"/>
              <a:t> (1-P)</a:t>
            </a:r>
            <a:r>
              <a:rPr lang="en-US" sz="2400" b="1" baseline="30000" dirty="0"/>
              <a:t>13</a:t>
            </a:r>
            <a:r>
              <a:rPr lang="en-US" sz="2400" b="1" dirty="0"/>
              <a:t> </a:t>
            </a:r>
          </a:p>
          <a:p>
            <a:r>
              <a:rPr lang="en-US" sz="2400" b="1" dirty="0">
                <a:solidFill>
                  <a:srgbClr val="FFC000"/>
                </a:solidFill>
              </a:rPr>
              <a:t>			+ </a:t>
            </a:r>
            <a:r>
              <a:rPr lang="en-US" sz="2400" b="1" dirty="0">
                <a:solidFill>
                  <a:srgbClr val="FFFF00"/>
                </a:solidFill>
              </a:rPr>
              <a:t>1784</a:t>
            </a:r>
            <a:r>
              <a:rPr lang="en-US" sz="2400" b="1" dirty="0"/>
              <a:t> × P</a:t>
            </a:r>
            <a:r>
              <a:rPr lang="en-US" sz="2400" b="1" baseline="30000" dirty="0"/>
              <a:t>4</a:t>
            </a:r>
            <a:r>
              <a:rPr lang="en-US" sz="2400" b="1" dirty="0"/>
              <a:t> (1-P)</a:t>
            </a:r>
            <a:r>
              <a:rPr lang="en-US" sz="2400" b="1" baseline="30000" dirty="0"/>
              <a:t>12</a:t>
            </a:r>
            <a:r>
              <a:rPr lang="en-US" sz="2400" b="1" dirty="0"/>
              <a:t> 			</a:t>
            </a:r>
            <a:r>
              <a:rPr lang="en-US" sz="2400" b="1" dirty="0">
                <a:solidFill>
                  <a:srgbClr val="FFC000"/>
                </a:solidFill>
              </a:rPr>
              <a:t>+</a:t>
            </a:r>
            <a:r>
              <a:rPr lang="en-US" sz="2400" b="1" dirty="0"/>
              <a:t> </a:t>
            </a:r>
            <a:r>
              <a:rPr lang="en-US" sz="2400" b="1" dirty="0">
                <a:solidFill>
                  <a:srgbClr val="FFFF00"/>
                </a:solidFill>
              </a:rPr>
              <a:t>3936 </a:t>
            </a:r>
            <a:r>
              <a:rPr lang="en-US" sz="2400" b="1" dirty="0"/>
              <a:t>× P</a:t>
            </a:r>
            <a:r>
              <a:rPr lang="en-US" sz="2400" b="1" baseline="30000" dirty="0"/>
              <a:t>5</a:t>
            </a:r>
            <a:r>
              <a:rPr lang="en-US" sz="2400" b="1" dirty="0"/>
              <a:t> (1-P)</a:t>
            </a:r>
            <a:r>
              <a:rPr lang="en-US" sz="2400" b="1" baseline="30000" dirty="0"/>
              <a:t>11 </a:t>
            </a:r>
          </a:p>
          <a:p>
            <a:r>
              <a:rPr lang="en-US" sz="2400" b="1" baseline="30000" dirty="0"/>
              <a:t>			</a:t>
            </a:r>
            <a:r>
              <a:rPr lang="en-US" sz="2400" b="1" dirty="0">
                <a:solidFill>
                  <a:srgbClr val="FFC000"/>
                </a:solidFill>
              </a:rPr>
              <a:t>+</a:t>
            </a:r>
            <a:r>
              <a:rPr lang="en-US" sz="2400" b="1" dirty="0"/>
              <a:t> </a:t>
            </a:r>
            <a:r>
              <a:rPr lang="en-US" sz="2400" b="1" dirty="0">
                <a:solidFill>
                  <a:srgbClr val="FFFF00"/>
                </a:solidFill>
              </a:rPr>
              <a:t>5632</a:t>
            </a:r>
            <a:r>
              <a:rPr lang="en-US" sz="2400" b="1" dirty="0"/>
              <a:t> × P</a:t>
            </a:r>
            <a:r>
              <a:rPr lang="en-US" sz="2400" b="1" baseline="30000" dirty="0"/>
              <a:t>6</a:t>
            </a:r>
            <a:r>
              <a:rPr lang="en-US" sz="2400" b="1" dirty="0"/>
              <a:t> (1-P)</a:t>
            </a:r>
            <a:r>
              <a:rPr lang="en-US" sz="2400" b="1" baseline="30000" dirty="0"/>
              <a:t>10 </a:t>
            </a:r>
          </a:p>
          <a:p>
            <a:r>
              <a:rPr lang="en-US" sz="2400" b="1" baseline="30000" dirty="0"/>
              <a:t>			</a:t>
            </a:r>
            <a:r>
              <a:rPr lang="en-US" sz="2400" b="1" dirty="0">
                <a:solidFill>
                  <a:srgbClr val="FFC000"/>
                </a:solidFill>
              </a:rPr>
              <a:t>+</a:t>
            </a:r>
            <a:r>
              <a:rPr lang="en-US" sz="2400" b="1" dirty="0"/>
              <a:t> </a:t>
            </a:r>
            <a:r>
              <a:rPr lang="en-US" sz="2400" b="1" dirty="0">
                <a:solidFill>
                  <a:srgbClr val="FFFF00"/>
                </a:solidFill>
              </a:rPr>
              <a:t>3520</a:t>
            </a:r>
            <a:r>
              <a:rPr lang="en-US" sz="2400" b="1" dirty="0"/>
              <a:t> × P</a:t>
            </a:r>
            <a:r>
              <a:rPr lang="en-US" sz="2400" b="1" baseline="30000" dirty="0"/>
              <a:t>7</a:t>
            </a:r>
            <a:r>
              <a:rPr lang="en-US" sz="2400" b="1" dirty="0"/>
              <a:t> (1-P)</a:t>
            </a:r>
            <a:r>
              <a:rPr lang="en-US" sz="2400" b="1" baseline="30000" dirty="0"/>
              <a:t>9 </a:t>
            </a:r>
          </a:p>
        </p:txBody>
      </p:sp>
      <p:sp>
        <p:nvSpPr>
          <p:cNvPr id="7" name="Title 1">
            <a:extLst>
              <a:ext uri="{FF2B5EF4-FFF2-40B4-BE49-F238E27FC236}">
                <a16:creationId xmlns:a16="http://schemas.microsoft.com/office/drawing/2014/main" id="{A3522BE5-9D49-7B48-A6D1-7A70F8204244}"/>
              </a:ext>
            </a:extLst>
          </p:cNvPr>
          <p:cNvSpPr>
            <a:spLocks noGrp="1"/>
          </p:cNvSpPr>
          <p:nvPr>
            <p:ph type="title"/>
          </p:nvPr>
        </p:nvSpPr>
        <p:spPr>
          <a:xfrm>
            <a:off x="322015" y="237506"/>
            <a:ext cx="9905998" cy="735134"/>
          </a:xfrm>
        </p:spPr>
        <p:txBody>
          <a:bodyPr>
            <a:normAutofit/>
          </a:bodyPr>
          <a:lstStyle/>
          <a:p>
            <a:r>
              <a:rPr lang="en-US" sz="2800" b="1" dirty="0"/>
              <a:t>EQUATION FOR </a:t>
            </a:r>
            <a:r>
              <a:rPr lang="en-US" sz="2800" b="1" dirty="0">
                <a:solidFill>
                  <a:srgbClr val="FFFF00"/>
                </a:solidFill>
              </a:rPr>
              <a:t>BEC</a:t>
            </a:r>
            <a:r>
              <a:rPr lang="en-US" sz="2800" b="1" dirty="0"/>
              <a:t> (16, 9)</a:t>
            </a:r>
          </a:p>
        </p:txBody>
      </p:sp>
    </p:spTree>
    <p:extLst>
      <p:ext uri="{BB962C8B-B14F-4D97-AF65-F5344CB8AC3E}">
        <p14:creationId xmlns:p14="http://schemas.microsoft.com/office/powerpoint/2010/main" val="22466110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696E58D-F567-654D-8A1B-D5A2A340B12B}"/>
              </a:ext>
            </a:extLst>
          </p:cNvPr>
          <p:cNvSpPr txBox="1"/>
          <p:nvPr/>
        </p:nvSpPr>
        <p:spPr>
          <a:xfrm>
            <a:off x="643192" y="695801"/>
            <a:ext cx="3643674" cy="5187474"/>
          </a:xfrm>
          <a:prstGeom prst="rect">
            <a:avLst/>
          </a:prstGeom>
        </p:spPr>
        <p:txBody>
          <a:bodyPr vert="horz" lIns="91440" tIns="45720" rIns="91440" bIns="45720" rtlCol="0" anchor="ctr">
            <a:normAutofit/>
          </a:bodyPr>
          <a:lstStyle/>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As the number of message bits increases, the probability of success decreases for the same probability of error.</a:t>
            </a:r>
          </a:p>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It is because that the number of parity check bits does not increase to the extent in which the information bits increases.</a:t>
            </a:r>
          </a:p>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Also, the number of unsuccessful decoding cases increases with increase in number of information bits for same probability of error.</a:t>
            </a:r>
          </a:p>
        </p:txBody>
      </p:sp>
      <p:pic>
        <p:nvPicPr>
          <p:cNvPr id="3" name="Picture 2" descr="A close up of a map&#10;&#10;Description automatically generated">
            <a:extLst>
              <a:ext uri="{FF2B5EF4-FFF2-40B4-BE49-F238E27FC236}">
                <a16:creationId xmlns:a16="http://schemas.microsoft.com/office/drawing/2014/main" id="{3D22BDE6-B3BB-DF4C-BF58-028422F1800E}"/>
              </a:ext>
            </a:extLst>
          </p:cNvPr>
          <p:cNvPicPr>
            <a:picLocks noChangeAspect="1"/>
          </p:cNvPicPr>
          <p:nvPr/>
        </p:nvPicPr>
        <p:blipFill>
          <a:blip r:embed="rId3"/>
          <a:stretch>
            <a:fillRect/>
          </a:stretch>
        </p:blipFill>
        <p:spPr>
          <a:xfrm>
            <a:off x="4821774" y="838000"/>
            <a:ext cx="6727034" cy="5045275"/>
          </a:xfrm>
          <a:prstGeom prst="roundRect">
            <a:avLst>
              <a:gd name="adj" fmla="val 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8475638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4CF04-358D-0D4E-9F24-50E0013263FB}"/>
              </a:ext>
            </a:extLst>
          </p:cNvPr>
          <p:cNvSpPr>
            <a:spLocks noGrp="1"/>
          </p:cNvSpPr>
          <p:nvPr>
            <p:ph type="title"/>
          </p:nvPr>
        </p:nvSpPr>
        <p:spPr>
          <a:xfrm>
            <a:off x="1143001" y="216854"/>
            <a:ext cx="9905998" cy="1462268"/>
          </a:xfrm>
        </p:spPr>
        <p:txBody>
          <a:bodyPr>
            <a:normAutofit fontScale="90000"/>
          </a:bodyPr>
          <a:lstStyle/>
          <a:p>
            <a:r>
              <a:rPr lang="en-US" b="1" dirty="0">
                <a:solidFill>
                  <a:srgbClr val="FFC000"/>
                </a:solidFill>
              </a:rPr>
              <a:t>ADVANCED </a:t>
            </a:r>
            <a:r>
              <a:rPr lang="en-US" b="1" dirty="0">
                <a:solidFill>
                  <a:srgbClr val="FF0000"/>
                </a:solidFill>
              </a:rPr>
              <a:t>H</a:t>
            </a:r>
            <a:r>
              <a:rPr lang="en-US" b="1" dirty="0">
                <a:solidFill>
                  <a:srgbClr val="FFC000"/>
                </a:solidFill>
              </a:rPr>
              <a:t> ANALYSIS FOR (9, 4) PRODUCT CODE</a:t>
            </a:r>
            <a:br>
              <a:rPr lang="en-US" b="1" dirty="0">
                <a:solidFill>
                  <a:srgbClr val="FFC000"/>
                </a:solidFill>
              </a:rPr>
            </a:br>
            <a:br>
              <a:rPr lang="en-US" b="1" dirty="0">
                <a:solidFill>
                  <a:srgbClr val="FFC000"/>
                </a:solidFill>
              </a:rPr>
            </a:br>
            <a:r>
              <a:rPr lang="en-US" b="1" dirty="0">
                <a:solidFill>
                  <a:srgbClr val="FFC000"/>
                </a:solidFill>
              </a:rPr>
              <a:t>ADVANCED H MATRICES</a:t>
            </a:r>
          </a:p>
        </p:txBody>
      </p:sp>
      <p:sp>
        <p:nvSpPr>
          <p:cNvPr id="4" name="Rectangle 3">
            <a:extLst>
              <a:ext uri="{FF2B5EF4-FFF2-40B4-BE49-F238E27FC236}">
                <a16:creationId xmlns:a16="http://schemas.microsoft.com/office/drawing/2014/main" id="{7F5488B4-1BE3-C245-B7CD-6912D0B1841E}"/>
              </a:ext>
            </a:extLst>
          </p:cNvPr>
          <p:cNvSpPr/>
          <p:nvPr/>
        </p:nvSpPr>
        <p:spPr>
          <a:xfrm>
            <a:off x="802512" y="2200065"/>
            <a:ext cx="3491696" cy="1938992"/>
          </a:xfrm>
          <a:prstGeom prst="rect">
            <a:avLst/>
          </a:prstGeom>
        </p:spPr>
        <p:txBody>
          <a:bodyPr wrap="square">
            <a:spAutoFit/>
          </a:bodyPr>
          <a:lstStyle/>
          <a:p>
            <a:r>
              <a:rPr lang="en-US" sz="2000" b="1" dirty="0">
                <a:solidFill>
                  <a:srgbClr val="FF0000"/>
                </a:solidFill>
              </a:rPr>
              <a:t>H1 matrix</a:t>
            </a:r>
          </a:p>
          <a:p>
            <a:r>
              <a:rPr lang="en-US" sz="2000" b="1" dirty="0"/>
              <a:t>[1, 1, 0, 0, 1, 0, 0, 0, 0]</a:t>
            </a:r>
          </a:p>
          <a:p>
            <a:r>
              <a:rPr lang="en-US" sz="2000" b="1" dirty="0"/>
              <a:t>[0, 0, 1, 1, 0, 1, 0, 0, 0]</a:t>
            </a:r>
          </a:p>
          <a:p>
            <a:r>
              <a:rPr lang="en-US" sz="2000" b="1" dirty="0"/>
              <a:t>[1, 0, 1, 0, 0, 0, 1, 0, 0]</a:t>
            </a:r>
          </a:p>
          <a:p>
            <a:r>
              <a:rPr lang="en-US" sz="2000" b="1" dirty="0"/>
              <a:t>[0, 1, 0, 1, 0, 0, 0, 1, 0]</a:t>
            </a:r>
          </a:p>
          <a:p>
            <a:r>
              <a:rPr lang="en-US" sz="2000" b="1" dirty="0"/>
              <a:t>[1, 1, 1, 1, 0, 0, 0, 0, 1]</a:t>
            </a:r>
            <a:endParaRPr lang="en-US" sz="1600" b="1" dirty="0"/>
          </a:p>
        </p:txBody>
      </p:sp>
      <p:sp>
        <p:nvSpPr>
          <p:cNvPr id="5" name="Rectangle 4">
            <a:extLst>
              <a:ext uri="{FF2B5EF4-FFF2-40B4-BE49-F238E27FC236}">
                <a16:creationId xmlns:a16="http://schemas.microsoft.com/office/drawing/2014/main" id="{89EFAB05-B374-A643-B697-DB2FADFC6606}"/>
              </a:ext>
            </a:extLst>
          </p:cNvPr>
          <p:cNvSpPr/>
          <p:nvPr/>
        </p:nvSpPr>
        <p:spPr>
          <a:xfrm>
            <a:off x="6520405" y="2200065"/>
            <a:ext cx="3306501" cy="1938992"/>
          </a:xfrm>
          <a:prstGeom prst="rect">
            <a:avLst/>
          </a:prstGeom>
        </p:spPr>
        <p:txBody>
          <a:bodyPr wrap="square">
            <a:spAutoFit/>
          </a:bodyPr>
          <a:lstStyle/>
          <a:p>
            <a:r>
              <a:rPr lang="en-US" sz="2000" b="1" dirty="0">
                <a:solidFill>
                  <a:srgbClr val="FF0000"/>
                </a:solidFill>
              </a:rPr>
              <a:t>H2 matrix</a:t>
            </a:r>
          </a:p>
          <a:p>
            <a:r>
              <a:rPr lang="en-US" sz="2000" b="1" dirty="0"/>
              <a:t>[1, 1, 0, 0, 1, 0, 0, 0, 0]</a:t>
            </a:r>
          </a:p>
          <a:p>
            <a:r>
              <a:rPr lang="en-US" sz="2000" b="1" dirty="0"/>
              <a:t>[0, 0, 1, 1, 0, 1, 0, 0, 0]</a:t>
            </a:r>
          </a:p>
          <a:p>
            <a:r>
              <a:rPr lang="en-US" sz="2000" b="1" dirty="0"/>
              <a:t>[1, 0, 1, 0, 0, 0, 1, 0, 0]</a:t>
            </a:r>
          </a:p>
          <a:p>
            <a:r>
              <a:rPr lang="en-US" sz="2000" b="1" dirty="0"/>
              <a:t>[0, 1, 0, 1, 0, 0, 0, 1, 0]</a:t>
            </a:r>
          </a:p>
          <a:p>
            <a:r>
              <a:rPr lang="en-US" sz="2000" b="1" dirty="0"/>
              <a:t>[0, 0, 0, 0, 1, 1, 0, 0, 1]</a:t>
            </a:r>
          </a:p>
        </p:txBody>
      </p:sp>
      <p:sp>
        <p:nvSpPr>
          <p:cNvPr id="6" name="Rectangle 5">
            <a:extLst>
              <a:ext uri="{FF2B5EF4-FFF2-40B4-BE49-F238E27FC236}">
                <a16:creationId xmlns:a16="http://schemas.microsoft.com/office/drawing/2014/main" id="{FCCB11B9-AE54-F249-8CC8-D38F9468C535}"/>
              </a:ext>
            </a:extLst>
          </p:cNvPr>
          <p:cNvSpPr/>
          <p:nvPr/>
        </p:nvSpPr>
        <p:spPr>
          <a:xfrm>
            <a:off x="6520405" y="4139057"/>
            <a:ext cx="3017134" cy="2554545"/>
          </a:xfrm>
          <a:prstGeom prst="rect">
            <a:avLst/>
          </a:prstGeom>
        </p:spPr>
        <p:txBody>
          <a:bodyPr wrap="square">
            <a:spAutoFit/>
          </a:bodyPr>
          <a:lstStyle/>
          <a:p>
            <a:r>
              <a:rPr lang="en-US" sz="2000" b="1" dirty="0">
                <a:solidFill>
                  <a:srgbClr val="FF0000"/>
                </a:solidFill>
              </a:rPr>
              <a:t>Advanced H matrix</a:t>
            </a:r>
          </a:p>
          <a:p>
            <a:r>
              <a:rPr lang="en-US" sz="2000" b="1" dirty="0"/>
              <a:t>[1, 1, 0, 0, 1, 0, 0, 0, 0]</a:t>
            </a:r>
          </a:p>
          <a:p>
            <a:r>
              <a:rPr lang="en-US" sz="2000" b="1" dirty="0"/>
              <a:t>[0, 0, 1, 1, 0, 1, 0, 0, 0]</a:t>
            </a:r>
          </a:p>
          <a:p>
            <a:r>
              <a:rPr lang="en-US" sz="2000" b="1" dirty="0"/>
              <a:t>[1, 0, 1, 0, 0, 0, 1, 0, 0]</a:t>
            </a:r>
          </a:p>
          <a:p>
            <a:r>
              <a:rPr lang="en-US" sz="2000" b="1" dirty="0"/>
              <a:t>[0, 1, 0, 1, 0, 0, 0, 1, 0]</a:t>
            </a:r>
          </a:p>
          <a:p>
            <a:r>
              <a:rPr lang="en-US" sz="2000" b="1" dirty="0"/>
              <a:t>[1, 1, 1, 1, 0, 0, 0, 0, 1]</a:t>
            </a:r>
          </a:p>
          <a:p>
            <a:r>
              <a:rPr lang="en-US" sz="2000" b="1" dirty="0"/>
              <a:t>[0, 0, 0, 0, 1, 1, 0, 0, 1]</a:t>
            </a:r>
          </a:p>
          <a:p>
            <a:r>
              <a:rPr lang="en-US" sz="2000" b="1" dirty="0"/>
              <a:t>[0, 0, 0, 0, 0, 0, 1, 1, 1]</a:t>
            </a:r>
            <a:endParaRPr lang="en-US" b="1" dirty="0"/>
          </a:p>
        </p:txBody>
      </p:sp>
      <p:sp>
        <p:nvSpPr>
          <p:cNvPr id="8" name="Rectangle 7">
            <a:extLst>
              <a:ext uri="{FF2B5EF4-FFF2-40B4-BE49-F238E27FC236}">
                <a16:creationId xmlns:a16="http://schemas.microsoft.com/office/drawing/2014/main" id="{A16D0691-9853-2A43-88DE-22FAE80006CB}"/>
              </a:ext>
            </a:extLst>
          </p:cNvPr>
          <p:cNvSpPr/>
          <p:nvPr/>
        </p:nvSpPr>
        <p:spPr>
          <a:xfrm>
            <a:off x="802512" y="4383001"/>
            <a:ext cx="3225478" cy="1938992"/>
          </a:xfrm>
          <a:prstGeom prst="rect">
            <a:avLst/>
          </a:prstGeom>
        </p:spPr>
        <p:txBody>
          <a:bodyPr wrap="square">
            <a:spAutoFit/>
          </a:bodyPr>
          <a:lstStyle/>
          <a:p>
            <a:r>
              <a:rPr lang="en-US" sz="2000" b="1" dirty="0">
                <a:solidFill>
                  <a:srgbClr val="FF0000"/>
                </a:solidFill>
              </a:rPr>
              <a:t>H3 matrix</a:t>
            </a:r>
          </a:p>
          <a:p>
            <a:r>
              <a:rPr lang="en-US" sz="2000" b="1" dirty="0"/>
              <a:t>[1, 1, 0, 0, 1, 0, 0, 0, 0]</a:t>
            </a:r>
          </a:p>
          <a:p>
            <a:r>
              <a:rPr lang="en-US" sz="2000" b="1" dirty="0"/>
              <a:t>[0, 0, 1, 1, 0, 1, 0, 0, 0]</a:t>
            </a:r>
          </a:p>
          <a:p>
            <a:r>
              <a:rPr lang="en-US" sz="2000" b="1" dirty="0"/>
              <a:t>[1, 0, 1, 0, 0, 0, 1, 0, 0]</a:t>
            </a:r>
          </a:p>
          <a:p>
            <a:r>
              <a:rPr lang="en-US" sz="2000" b="1" dirty="0"/>
              <a:t>[0, 1, 0, 1, 0, 0, 0, 1, 0]</a:t>
            </a:r>
          </a:p>
          <a:p>
            <a:r>
              <a:rPr lang="en-US" sz="2000" b="1" dirty="0"/>
              <a:t>[0, 0, 0, 0, 0, 0, 1, 1, 1]</a:t>
            </a:r>
          </a:p>
        </p:txBody>
      </p:sp>
    </p:spTree>
    <p:extLst>
      <p:ext uri="{BB962C8B-B14F-4D97-AF65-F5344CB8AC3E}">
        <p14:creationId xmlns:p14="http://schemas.microsoft.com/office/powerpoint/2010/main" val="37334018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3994C3A-3FF6-8C4C-B0D5-E76C53DF82B4}"/>
              </a:ext>
            </a:extLst>
          </p:cNvPr>
          <p:cNvSpPr txBox="1"/>
          <p:nvPr/>
        </p:nvSpPr>
        <p:spPr>
          <a:xfrm>
            <a:off x="643192" y="959619"/>
            <a:ext cx="3643674" cy="5247747"/>
          </a:xfrm>
          <a:prstGeom prst="rect">
            <a:avLst/>
          </a:prstGeom>
        </p:spPr>
        <p:txBody>
          <a:bodyPr vert="horz" lIns="91440" tIns="45720" rIns="91440" bIns="45720" rtlCol="0" anchor="ctr">
            <a:normAutofit/>
          </a:bodyPr>
          <a:lstStyle/>
          <a:p>
            <a:pPr>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Here H1 is the parity check matrix considering all the message bits.</a:t>
            </a:r>
          </a:p>
          <a:p>
            <a:pPr>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H2 being the parity of the column and H3 the parity node for the rows.</a:t>
            </a:r>
          </a:p>
          <a:p>
            <a:pPr>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H-Advanced is the one having (</a:t>
            </a:r>
            <a:r>
              <a:rPr lang="en-US" sz="2000" b="1" cap="small" dirty="0">
                <a:solidFill>
                  <a:srgbClr val="FFC000"/>
                </a:solidFill>
                <a:effectLst>
                  <a:glow rad="38100">
                    <a:schemeClr val="bg1">
                      <a:lumMod val="50000"/>
                      <a:lumOff val="50000"/>
                      <a:alpha val="20000"/>
                    </a:schemeClr>
                  </a:glow>
                  <a:outerShdw blurRad="44450" dist="12700" dir="13860000" algn="tl" rotWithShape="0">
                    <a:srgbClr val="000000">
                      <a:alpha val="20000"/>
                    </a:srgbClr>
                  </a:outerShdw>
                </a:effectLst>
              </a:rPr>
              <a:t>(N-K+2) × N </a:t>
            </a: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 dimensions.</a:t>
            </a:r>
          </a:p>
          <a:p>
            <a:pPr>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The graphs almost match each other except for the fact that the H_Advanced gives a more accurate analysis when compared to the theoretical analysis. </a:t>
            </a:r>
          </a:p>
        </p:txBody>
      </p:sp>
      <p:pic>
        <p:nvPicPr>
          <p:cNvPr id="4" name="Content Placeholder 3" descr="A close up of a map&#10;&#10;Description automatically generated">
            <a:extLst>
              <a:ext uri="{FF2B5EF4-FFF2-40B4-BE49-F238E27FC236}">
                <a16:creationId xmlns:a16="http://schemas.microsoft.com/office/drawing/2014/main" id="{0B4E0F52-F69C-4E44-8D06-556054A4D90A}"/>
              </a:ext>
            </a:extLst>
          </p:cNvPr>
          <p:cNvPicPr>
            <a:picLocks noGrp="1" noChangeAspect="1"/>
          </p:cNvPicPr>
          <p:nvPr>
            <p:ph idx="1"/>
          </p:nvPr>
        </p:nvPicPr>
        <p:blipFill rotWithShape="1">
          <a:blip r:embed="rId3"/>
          <a:srcRect l="1149" r="-3" b="-3"/>
          <a:stretch/>
        </p:blipFill>
        <p:spPr>
          <a:xfrm>
            <a:off x="4632175" y="959619"/>
            <a:ext cx="6916633" cy="5247747"/>
          </a:xfrm>
          <a:prstGeom prst="roundRect">
            <a:avLst>
              <a:gd name="adj" fmla="val 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2" name="TextBox 1">
            <a:extLst>
              <a:ext uri="{FF2B5EF4-FFF2-40B4-BE49-F238E27FC236}">
                <a16:creationId xmlns:a16="http://schemas.microsoft.com/office/drawing/2014/main" id="{A501E144-5B38-F74A-A33D-656F020C040C}"/>
              </a:ext>
            </a:extLst>
          </p:cNvPr>
          <p:cNvSpPr txBox="1"/>
          <p:nvPr/>
        </p:nvSpPr>
        <p:spPr>
          <a:xfrm>
            <a:off x="643192" y="266196"/>
            <a:ext cx="7659469" cy="461665"/>
          </a:xfrm>
          <a:prstGeom prst="rect">
            <a:avLst/>
          </a:prstGeom>
          <a:noFill/>
        </p:spPr>
        <p:txBody>
          <a:bodyPr wrap="none" rtlCol="0">
            <a:spAutoFit/>
          </a:bodyPr>
          <a:lstStyle/>
          <a:p>
            <a:r>
              <a:rPr lang="en-US" sz="2400" b="1" dirty="0">
                <a:solidFill>
                  <a:srgbClr val="FFC000"/>
                </a:solidFill>
              </a:rPr>
              <a:t>ADVANCED </a:t>
            </a:r>
            <a:r>
              <a:rPr lang="en-US" sz="2400" b="1" dirty="0">
                <a:solidFill>
                  <a:srgbClr val="FF0000"/>
                </a:solidFill>
              </a:rPr>
              <a:t>H</a:t>
            </a:r>
            <a:r>
              <a:rPr lang="en-US" sz="2400" b="1" dirty="0">
                <a:solidFill>
                  <a:srgbClr val="FFC000"/>
                </a:solidFill>
              </a:rPr>
              <a:t> ANALYSIS FOR (9, 4) PRODUCT CODE</a:t>
            </a:r>
          </a:p>
        </p:txBody>
      </p:sp>
    </p:spTree>
    <p:extLst>
      <p:ext uri="{BB962C8B-B14F-4D97-AF65-F5344CB8AC3E}">
        <p14:creationId xmlns:p14="http://schemas.microsoft.com/office/powerpoint/2010/main" val="21596653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7E1248B-11D5-B74D-83A4-8133BBA6DC5A}"/>
              </a:ext>
            </a:extLst>
          </p:cNvPr>
          <p:cNvSpPr>
            <a:spLocks noGrp="1"/>
          </p:cNvSpPr>
          <p:nvPr>
            <p:ph idx="1"/>
          </p:nvPr>
        </p:nvSpPr>
        <p:spPr>
          <a:xfrm>
            <a:off x="1141413" y="775505"/>
            <a:ext cx="9905998" cy="5015696"/>
          </a:xfrm>
        </p:spPr>
        <p:txBody>
          <a:bodyPr/>
          <a:lstStyle/>
          <a:p>
            <a:r>
              <a:rPr lang="en-US" b="1" dirty="0"/>
              <a:t>WE CAN NOT SEE CLEAR DIFFERENCE BETWEEN THIS FOUR </a:t>
            </a:r>
            <a:r>
              <a:rPr lang="en-US" b="1" dirty="0">
                <a:solidFill>
                  <a:srgbClr val="FFC000"/>
                </a:solidFill>
              </a:rPr>
              <a:t>H </a:t>
            </a:r>
            <a:r>
              <a:rPr lang="en-US" b="1" dirty="0"/>
              <a:t>MATRIX’S ANALYSIS</a:t>
            </a:r>
          </a:p>
          <a:p>
            <a:r>
              <a:rPr lang="en-US" b="1" dirty="0"/>
              <a:t>SO WE TOOK ABSOLUTE DIFFERENCE BETWEEN THEORETICAL ANSWER AND  THESE FOUR MATRIX’S PRACTICAL VECTORS AND AFTER SUMMING UP THESE VECTOR ELEMENTS WE GOT:</a:t>
            </a:r>
          </a:p>
          <a:p>
            <a:r>
              <a:rPr lang="en-US" b="1" dirty="0"/>
              <a:t>DIFFERENCE </a:t>
            </a:r>
            <a:r>
              <a:rPr lang="en-US" b="1" dirty="0">
                <a:solidFill>
                  <a:srgbClr val="FFFF00"/>
                </a:solidFill>
              </a:rPr>
              <a:t>SUM = SUM(ABS(IDEAL VALUE VECTOR – VECTOR))</a:t>
            </a:r>
          </a:p>
          <a:p>
            <a:pPr marL="0" indent="0">
              <a:buNone/>
            </a:pPr>
            <a:r>
              <a:rPr lang="en-US" b="1" dirty="0"/>
              <a:t>	</a:t>
            </a:r>
            <a:r>
              <a:rPr lang="en-US" b="1" dirty="0">
                <a:solidFill>
                  <a:srgbClr val="FFC000"/>
                </a:solidFill>
              </a:rPr>
              <a:t>1)</a:t>
            </a:r>
            <a:r>
              <a:rPr lang="en-US" b="1" dirty="0"/>
              <a:t> FOR </a:t>
            </a:r>
            <a:r>
              <a:rPr lang="en-US" b="1" dirty="0">
                <a:solidFill>
                  <a:srgbClr val="FFC000"/>
                </a:solidFill>
              </a:rPr>
              <a:t>H1</a:t>
            </a:r>
            <a:r>
              <a:rPr lang="en-US" b="1" dirty="0"/>
              <a:t> THIS DIFFERENCE IS </a:t>
            </a:r>
            <a:r>
              <a:rPr lang="en-US" b="1" dirty="0">
                <a:solidFill>
                  <a:srgbClr val="FFC000"/>
                </a:solidFill>
              </a:rPr>
              <a:t>0.0570</a:t>
            </a:r>
          </a:p>
          <a:p>
            <a:pPr marL="0" indent="0">
              <a:buNone/>
            </a:pPr>
            <a:r>
              <a:rPr lang="en-US" b="1" dirty="0"/>
              <a:t>	</a:t>
            </a:r>
            <a:r>
              <a:rPr lang="en-US" b="1" dirty="0">
                <a:solidFill>
                  <a:srgbClr val="FFC000"/>
                </a:solidFill>
              </a:rPr>
              <a:t>2) </a:t>
            </a:r>
            <a:r>
              <a:rPr lang="en-US" b="1" dirty="0"/>
              <a:t>FOR </a:t>
            </a:r>
            <a:r>
              <a:rPr lang="en-US" b="1" dirty="0">
                <a:solidFill>
                  <a:srgbClr val="FFC000"/>
                </a:solidFill>
              </a:rPr>
              <a:t>H2</a:t>
            </a:r>
            <a:r>
              <a:rPr lang="en-US" b="1" dirty="0"/>
              <a:t> THIS DIFFERENCE IS </a:t>
            </a:r>
            <a:r>
              <a:rPr lang="en-US" b="1" dirty="0">
                <a:solidFill>
                  <a:srgbClr val="FFC000"/>
                </a:solidFill>
              </a:rPr>
              <a:t>0.0424</a:t>
            </a:r>
          </a:p>
          <a:p>
            <a:pPr marL="457200" lvl="1" indent="0">
              <a:buNone/>
            </a:pPr>
            <a:r>
              <a:rPr lang="en-US" b="1" dirty="0">
                <a:solidFill>
                  <a:srgbClr val="FFC000"/>
                </a:solidFill>
              </a:rPr>
              <a:t>3) </a:t>
            </a:r>
            <a:r>
              <a:rPr lang="en-US" b="1" dirty="0"/>
              <a:t>FOR </a:t>
            </a:r>
            <a:r>
              <a:rPr lang="en-US" b="1" dirty="0">
                <a:solidFill>
                  <a:srgbClr val="FFC000"/>
                </a:solidFill>
              </a:rPr>
              <a:t>H3</a:t>
            </a:r>
            <a:r>
              <a:rPr lang="en-US" b="1" dirty="0"/>
              <a:t> THIS DIFFERENCE IS </a:t>
            </a:r>
            <a:r>
              <a:rPr lang="en-US" b="1" dirty="0">
                <a:solidFill>
                  <a:srgbClr val="FFC000"/>
                </a:solidFill>
              </a:rPr>
              <a:t>0.0448</a:t>
            </a:r>
          </a:p>
          <a:p>
            <a:pPr marL="457200" lvl="1" indent="0">
              <a:buNone/>
            </a:pPr>
            <a:r>
              <a:rPr lang="en-US" b="1" dirty="0">
                <a:solidFill>
                  <a:srgbClr val="FFC000"/>
                </a:solidFill>
              </a:rPr>
              <a:t>4) </a:t>
            </a:r>
            <a:r>
              <a:rPr lang="en-US" b="1" dirty="0"/>
              <a:t>FOR </a:t>
            </a:r>
            <a:r>
              <a:rPr lang="en-US" b="1" dirty="0">
                <a:solidFill>
                  <a:srgbClr val="FFC000"/>
                </a:solidFill>
              </a:rPr>
              <a:t>ADVANCED_H</a:t>
            </a:r>
            <a:r>
              <a:rPr lang="en-US" b="1" dirty="0"/>
              <a:t> THIS DIFFERENCE IS </a:t>
            </a:r>
            <a:r>
              <a:rPr lang="en-US" b="1" dirty="0">
                <a:solidFill>
                  <a:srgbClr val="FFFF00"/>
                </a:solidFill>
              </a:rPr>
              <a:t>0.0392</a:t>
            </a:r>
          </a:p>
          <a:p>
            <a:r>
              <a:rPr lang="en-US" b="1" dirty="0"/>
              <a:t>SO WE CONCLUDE THAT FOR </a:t>
            </a:r>
            <a:r>
              <a:rPr lang="en-US" b="1" dirty="0">
                <a:solidFill>
                  <a:srgbClr val="FF0000"/>
                </a:solidFill>
              </a:rPr>
              <a:t>ADVANCED_H MATRIX </a:t>
            </a:r>
            <a:r>
              <a:rPr lang="en-US" b="1" dirty="0"/>
              <a:t>IS MORE EFFICIENT TO SOLVE THE PROBLEM</a:t>
            </a:r>
          </a:p>
        </p:txBody>
      </p:sp>
    </p:spTree>
    <p:extLst>
      <p:ext uri="{BB962C8B-B14F-4D97-AF65-F5344CB8AC3E}">
        <p14:creationId xmlns:p14="http://schemas.microsoft.com/office/powerpoint/2010/main" val="31309128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B726722-0F4D-094F-925C-D5D4BD6614D2}"/>
              </a:ext>
            </a:extLst>
          </p:cNvPr>
          <p:cNvSpPr txBox="1"/>
          <p:nvPr/>
        </p:nvSpPr>
        <p:spPr>
          <a:xfrm>
            <a:off x="8298317" y="4933121"/>
            <a:ext cx="3340405" cy="980661"/>
          </a:xfrm>
          <a:prstGeom prst="rect">
            <a:avLst/>
          </a:prstGeom>
        </p:spPr>
        <p:txBody>
          <a:bodyPr vert="horz" lIns="91440" tIns="45720" rIns="91440" bIns="45720" rtlCol="0" anchor="ctr">
            <a:normAutofit/>
          </a:bodyPr>
          <a:lstStyle/>
          <a:p>
            <a:pPr>
              <a:spcBef>
                <a:spcPct val="0"/>
              </a:spcBef>
              <a:spcAft>
                <a:spcPts val="600"/>
              </a:spcAft>
            </a:pPr>
            <a:r>
              <a:rPr lang="en-US" sz="3200" b="1" cap="all" dirty="0">
                <a:ln w="3175" cmpd="sng">
                  <a:noFill/>
                </a:ln>
                <a:solidFill>
                  <a:srgbClr val="FFC000"/>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rPr>
              <a:t>E = erased bits</a:t>
            </a:r>
          </a:p>
        </p:txBody>
      </p:sp>
      <p:sp>
        <p:nvSpPr>
          <p:cNvPr id="3" name="Content Placeholder 2">
            <a:extLst>
              <a:ext uri="{FF2B5EF4-FFF2-40B4-BE49-F238E27FC236}">
                <a16:creationId xmlns:a16="http://schemas.microsoft.com/office/drawing/2014/main" id="{FC8DCC5A-AA4B-EB44-A8C6-B96AB5EDAA10}"/>
              </a:ext>
            </a:extLst>
          </p:cNvPr>
          <p:cNvSpPr>
            <a:spLocks noGrp="1"/>
          </p:cNvSpPr>
          <p:nvPr>
            <p:ph idx="1"/>
          </p:nvPr>
        </p:nvSpPr>
        <p:spPr>
          <a:xfrm>
            <a:off x="696755" y="1416671"/>
            <a:ext cx="6573684" cy="4044536"/>
          </a:xfrm>
        </p:spPr>
        <p:txBody>
          <a:bodyPr vert="horz" lIns="91440" tIns="45720" rIns="91440" bIns="45720" rtlCol="0" anchor="ctr">
            <a:normAutofit/>
          </a:bodyPr>
          <a:lstStyle/>
          <a:p>
            <a:r>
              <a:rPr lang="en-US" b="1" dirty="0"/>
              <a:t>AS SEEN IN THE GRAPH, AS THE PROBABILITY OF ERROR INCREASES, THE PROBABILITY OF SUCCESS DECREASES.</a:t>
            </a:r>
          </a:p>
          <a:p>
            <a:r>
              <a:rPr lang="en-US" b="1" dirty="0"/>
              <a:t>TAKING 7 CHECKER NODES INSTEAD OF 5 CHECKER NODES, THE RELATIVE PROBABILITY OF SUCCESS INCREASES.</a:t>
            </a:r>
          </a:p>
          <a:p>
            <a:r>
              <a:rPr lang="en-US" b="1" dirty="0"/>
              <a:t>THE BELOW GIVEN EXAMPLE IS ONE SIGNAL WITH 5 ERASURE BITS WHICH CAN BE SOLVED WITH </a:t>
            </a:r>
            <a:r>
              <a:rPr lang="en-US" b="1" dirty="0">
                <a:solidFill>
                  <a:srgbClr val="FFC000"/>
                </a:solidFill>
              </a:rPr>
              <a:t>7 CHECKER NODES</a:t>
            </a:r>
            <a:r>
              <a:rPr lang="en-US" b="1" dirty="0"/>
              <a:t> AND NOT WITH 5 CHECKER NODES.</a:t>
            </a:r>
          </a:p>
          <a:p>
            <a:endParaRPr lang="en-US" dirty="0"/>
          </a:p>
        </p:txBody>
      </p:sp>
      <p:graphicFrame>
        <p:nvGraphicFramePr>
          <p:cNvPr id="4" name="Table 3">
            <a:extLst>
              <a:ext uri="{FF2B5EF4-FFF2-40B4-BE49-F238E27FC236}">
                <a16:creationId xmlns:a16="http://schemas.microsoft.com/office/drawing/2014/main" id="{792D7822-41CA-0F4D-83FF-CE618805F8D9}"/>
              </a:ext>
            </a:extLst>
          </p:cNvPr>
          <p:cNvGraphicFramePr>
            <a:graphicFrameLocks noGrp="1"/>
          </p:cNvGraphicFramePr>
          <p:nvPr>
            <p:extLst>
              <p:ext uri="{D42A27DB-BD31-4B8C-83A1-F6EECF244321}">
                <p14:modId xmlns:p14="http://schemas.microsoft.com/office/powerpoint/2010/main" val="3861339169"/>
              </p:ext>
            </p:extLst>
          </p:nvPr>
        </p:nvGraphicFramePr>
        <p:xfrm>
          <a:off x="8298317" y="2218332"/>
          <a:ext cx="2521833" cy="2101296"/>
        </p:xfrm>
        <a:graphic>
          <a:graphicData uri="http://schemas.openxmlformats.org/drawingml/2006/table">
            <a:tbl>
              <a:tblPr firstRow="1" bandRow="1">
                <a:tableStyleId>{3B4B98B0-60AC-42C2-AFA5-B58CD77FA1E5}</a:tableStyleId>
              </a:tblPr>
              <a:tblGrid>
                <a:gridCol w="840611">
                  <a:extLst>
                    <a:ext uri="{9D8B030D-6E8A-4147-A177-3AD203B41FA5}">
                      <a16:colId xmlns:a16="http://schemas.microsoft.com/office/drawing/2014/main" val="3118458378"/>
                    </a:ext>
                  </a:extLst>
                </a:gridCol>
                <a:gridCol w="840611">
                  <a:extLst>
                    <a:ext uri="{9D8B030D-6E8A-4147-A177-3AD203B41FA5}">
                      <a16:colId xmlns:a16="http://schemas.microsoft.com/office/drawing/2014/main" val="1855130984"/>
                    </a:ext>
                  </a:extLst>
                </a:gridCol>
                <a:gridCol w="840611">
                  <a:extLst>
                    <a:ext uri="{9D8B030D-6E8A-4147-A177-3AD203B41FA5}">
                      <a16:colId xmlns:a16="http://schemas.microsoft.com/office/drawing/2014/main" val="2400705839"/>
                    </a:ext>
                  </a:extLst>
                </a:gridCol>
              </a:tblGrid>
              <a:tr h="700432">
                <a:tc>
                  <a:txBody>
                    <a:bodyPr/>
                    <a:lstStyle/>
                    <a:p>
                      <a:pPr algn="ctr"/>
                      <a:r>
                        <a:rPr lang="en-US" sz="3300" dirty="0">
                          <a:solidFill>
                            <a:srgbClr val="FF0000"/>
                          </a:solidFill>
                        </a:rPr>
                        <a:t>E</a:t>
                      </a:r>
                      <a:endParaRPr lang="en-US" sz="3300" b="1" dirty="0">
                        <a:solidFill>
                          <a:srgbClr val="FF0000"/>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dirty="0">
                          <a:solidFill>
                            <a:srgbClr val="FF0000"/>
                          </a:solidFill>
                        </a:rPr>
                        <a:t>E</a:t>
                      </a:r>
                      <a:endParaRPr lang="en-US" sz="3300" b="1" dirty="0">
                        <a:solidFill>
                          <a:srgbClr val="FF0000"/>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dirty="0"/>
                        <a:t>0</a:t>
                      </a:r>
                      <a:endParaRPr lang="en-US" sz="3300" b="1" dirty="0">
                        <a:solidFill>
                          <a:schemeClr val="tx1"/>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19633272"/>
                  </a:ext>
                </a:extLst>
              </a:tr>
              <a:tr h="700432">
                <a:tc>
                  <a:txBody>
                    <a:bodyPr/>
                    <a:lstStyle/>
                    <a:p>
                      <a:pPr algn="ctr"/>
                      <a:r>
                        <a:rPr lang="en-US" sz="3300" b="1" dirty="0">
                          <a:solidFill>
                            <a:srgbClr val="FF0000"/>
                          </a:solidFill>
                        </a:rPr>
                        <a:t>E</a:t>
                      </a: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300" dirty="0"/>
                        <a:t>0</a:t>
                      </a:r>
                      <a:endParaRPr lang="en-US" sz="3300" b="1" dirty="0">
                        <a:solidFill>
                          <a:schemeClr val="tx1"/>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300" b="1" dirty="0">
                          <a:solidFill>
                            <a:srgbClr val="FF0000"/>
                          </a:solidFill>
                        </a:rPr>
                        <a:t>E</a:t>
                      </a: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65076467"/>
                  </a:ext>
                </a:extLst>
              </a:tr>
              <a:tr h="700432">
                <a:tc>
                  <a:txBody>
                    <a:bodyPr/>
                    <a:lstStyle/>
                    <a:p>
                      <a:pPr algn="ctr"/>
                      <a:r>
                        <a:rPr lang="en-US" sz="3300"/>
                        <a:t>0</a:t>
                      </a:r>
                      <a:endParaRPr lang="en-US" sz="3300" b="1">
                        <a:solidFill>
                          <a:schemeClr val="tx1"/>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b="1" dirty="0">
                          <a:solidFill>
                            <a:srgbClr val="FF0000"/>
                          </a:solidFill>
                        </a:rPr>
                        <a:t>E</a:t>
                      </a: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dirty="0"/>
                        <a:t>0</a:t>
                      </a:r>
                      <a:endParaRPr lang="en-US" sz="3300" b="1" dirty="0">
                        <a:solidFill>
                          <a:schemeClr val="tx1"/>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79565840"/>
                  </a:ext>
                </a:extLst>
              </a:tr>
            </a:tbl>
          </a:graphicData>
        </a:graphic>
      </p:graphicFrame>
      <p:sp>
        <p:nvSpPr>
          <p:cNvPr id="2" name="TextBox 1">
            <a:extLst>
              <a:ext uri="{FF2B5EF4-FFF2-40B4-BE49-F238E27FC236}">
                <a16:creationId xmlns:a16="http://schemas.microsoft.com/office/drawing/2014/main" id="{A7163376-B69E-5243-8B6E-AF1E49A3EE8F}"/>
              </a:ext>
            </a:extLst>
          </p:cNvPr>
          <p:cNvSpPr txBox="1"/>
          <p:nvPr/>
        </p:nvSpPr>
        <p:spPr>
          <a:xfrm>
            <a:off x="696755" y="601884"/>
            <a:ext cx="5364926" cy="523220"/>
          </a:xfrm>
          <a:prstGeom prst="rect">
            <a:avLst/>
          </a:prstGeom>
          <a:noFill/>
        </p:spPr>
        <p:txBody>
          <a:bodyPr wrap="square" rtlCol="0">
            <a:spAutoFit/>
          </a:bodyPr>
          <a:lstStyle/>
          <a:p>
            <a:r>
              <a:rPr lang="en-US" sz="2800" b="1" dirty="0">
                <a:solidFill>
                  <a:srgbClr val="FFC000"/>
                </a:solidFill>
              </a:rPr>
              <a:t>LOGICAL  ANALYSIS</a:t>
            </a:r>
          </a:p>
        </p:txBody>
      </p:sp>
    </p:spTree>
    <p:extLst>
      <p:ext uri="{BB962C8B-B14F-4D97-AF65-F5344CB8AC3E}">
        <p14:creationId xmlns:p14="http://schemas.microsoft.com/office/powerpoint/2010/main" val="26748631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E009B42-6796-1443-889D-CA29BCE17229}"/>
              </a:ext>
            </a:extLst>
          </p:cNvPr>
          <p:cNvSpPr>
            <a:spLocks noGrp="1"/>
          </p:cNvSpPr>
          <p:nvPr>
            <p:ph idx="1"/>
          </p:nvPr>
        </p:nvSpPr>
        <p:spPr>
          <a:xfrm>
            <a:off x="1098553" y="1360279"/>
            <a:ext cx="5557103" cy="4787098"/>
          </a:xfrm>
        </p:spPr>
        <p:txBody>
          <a:bodyPr/>
          <a:lstStyle/>
          <a:p>
            <a:pPr marL="0" indent="0">
              <a:buNone/>
            </a:pPr>
            <a:r>
              <a:rPr lang="en-US" b="1" dirty="0"/>
              <a:t>ORIGINAL MESSAGE</a:t>
            </a:r>
          </a:p>
          <a:p>
            <a:pPr marL="0" indent="0">
              <a:buNone/>
            </a:pPr>
            <a:r>
              <a:rPr lang="en-US" b="1" dirty="0"/>
              <a:t> </a:t>
            </a:r>
            <a:r>
              <a:rPr lang="en-US" b="1" dirty="0">
                <a:solidFill>
                  <a:srgbClr val="FFC000"/>
                </a:solidFill>
              </a:rPr>
              <a:t>M = [ 0, 0, 0, 0 ]</a:t>
            </a:r>
          </a:p>
          <a:p>
            <a:pPr marL="0" indent="0">
              <a:buNone/>
            </a:pPr>
            <a:endParaRPr lang="en-US" b="1" dirty="0"/>
          </a:p>
          <a:p>
            <a:pPr marL="0" indent="0">
              <a:buNone/>
            </a:pPr>
            <a:r>
              <a:rPr lang="en-US" b="1" dirty="0"/>
              <a:t>ENCODED MESSAGE</a:t>
            </a:r>
          </a:p>
          <a:p>
            <a:pPr marL="0" indent="0">
              <a:buNone/>
            </a:pPr>
            <a:r>
              <a:rPr lang="en-US" b="1" dirty="0">
                <a:solidFill>
                  <a:srgbClr val="FFC000"/>
                </a:solidFill>
              </a:rPr>
              <a:t>M = [ 0, 0, 0, 0, 0, 0, 0, 0, 0 ]</a:t>
            </a:r>
          </a:p>
          <a:p>
            <a:pPr marL="0" indent="0">
              <a:buNone/>
            </a:pPr>
            <a:endParaRPr lang="en-US" b="1" dirty="0"/>
          </a:p>
          <a:p>
            <a:pPr marL="0" indent="0">
              <a:buNone/>
            </a:pPr>
            <a:r>
              <a:rPr lang="en-US" b="1" dirty="0"/>
              <a:t>RECEIVED MESSAGE</a:t>
            </a:r>
          </a:p>
          <a:p>
            <a:pPr marL="0" indent="0">
              <a:buNone/>
            </a:pPr>
            <a:r>
              <a:rPr lang="en-US" b="1" dirty="0">
                <a:solidFill>
                  <a:srgbClr val="FFC000"/>
                </a:solidFill>
              </a:rPr>
              <a:t>M = [ 0, 1, 0, 0, 0, 0, 0, 0, 0 ]</a:t>
            </a:r>
          </a:p>
          <a:p>
            <a:pPr marL="0" indent="0">
              <a:buNone/>
            </a:pPr>
            <a:endParaRPr lang="en-US" b="1" dirty="0"/>
          </a:p>
        </p:txBody>
      </p:sp>
      <p:sp>
        <p:nvSpPr>
          <p:cNvPr id="5" name="TextBox 4">
            <a:extLst>
              <a:ext uri="{FF2B5EF4-FFF2-40B4-BE49-F238E27FC236}">
                <a16:creationId xmlns:a16="http://schemas.microsoft.com/office/drawing/2014/main" id="{76CED067-8999-0144-A450-F60D09254C4F}"/>
              </a:ext>
            </a:extLst>
          </p:cNvPr>
          <p:cNvSpPr txBox="1"/>
          <p:nvPr/>
        </p:nvSpPr>
        <p:spPr>
          <a:xfrm>
            <a:off x="435358" y="775504"/>
            <a:ext cx="2458312" cy="584775"/>
          </a:xfrm>
          <a:prstGeom prst="rect">
            <a:avLst/>
          </a:prstGeom>
          <a:noFill/>
        </p:spPr>
        <p:txBody>
          <a:bodyPr wrap="square" rtlCol="0">
            <a:spAutoFit/>
          </a:bodyPr>
          <a:lstStyle/>
          <a:p>
            <a:r>
              <a:rPr lang="en-US" sz="3200" b="1" dirty="0">
                <a:solidFill>
                  <a:srgbClr val="FFC000"/>
                </a:solidFill>
              </a:rPr>
              <a:t>For BSC</a:t>
            </a:r>
          </a:p>
        </p:txBody>
      </p:sp>
      <p:sp>
        <p:nvSpPr>
          <p:cNvPr id="7" name="Rectangle 6">
            <a:extLst>
              <a:ext uri="{FF2B5EF4-FFF2-40B4-BE49-F238E27FC236}">
                <a16:creationId xmlns:a16="http://schemas.microsoft.com/office/drawing/2014/main" id="{FB6C5D44-3F89-EB43-8C9A-A338B8317704}"/>
              </a:ext>
            </a:extLst>
          </p:cNvPr>
          <p:cNvSpPr/>
          <p:nvPr/>
        </p:nvSpPr>
        <p:spPr>
          <a:xfrm>
            <a:off x="7024701" y="3198166"/>
            <a:ext cx="819455" cy="461665"/>
          </a:xfrm>
          <a:prstGeom prst="rect">
            <a:avLst/>
          </a:prstGeom>
        </p:spPr>
        <p:txBody>
          <a:bodyPr wrap="none">
            <a:spAutoFit/>
          </a:bodyPr>
          <a:lstStyle/>
          <a:p>
            <a:r>
              <a:rPr lang="en-US" sz="2400" b="1" dirty="0"/>
              <a:t>M = </a:t>
            </a:r>
          </a:p>
        </p:txBody>
      </p:sp>
      <mc:AlternateContent xmlns:mc="http://schemas.openxmlformats.org/markup-compatibility/2006" xmlns:p14="http://schemas.microsoft.com/office/powerpoint/2010/main">
        <mc:Choice Requires="p14">
          <p:contentPart p14:bwMode="auto" r:id="rId2">
            <p14:nvContentPartPr>
              <p14:cNvPr id="24" name="Ink 23">
                <a:extLst>
                  <a:ext uri="{FF2B5EF4-FFF2-40B4-BE49-F238E27FC236}">
                    <a16:creationId xmlns:a16="http://schemas.microsoft.com/office/drawing/2014/main" id="{1AC48039-71F4-6A44-A9C8-DBBEDCA85F25}"/>
                  </a:ext>
                </a:extLst>
              </p14:cNvPr>
              <p14:cNvContentPartPr/>
              <p14:nvPr/>
            </p14:nvContentPartPr>
            <p14:xfrm>
              <a:off x="9500188" y="1695919"/>
              <a:ext cx="763200" cy="456120"/>
            </p14:xfrm>
          </p:contentPart>
        </mc:Choice>
        <mc:Fallback xmlns="">
          <p:pic>
            <p:nvPicPr>
              <p:cNvPr id="24" name="Ink 23">
                <a:extLst>
                  <a:ext uri="{FF2B5EF4-FFF2-40B4-BE49-F238E27FC236}">
                    <a16:creationId xmlns:a16="http://schemas.microsoft.com/office/drawing/2014/main" id="{1AC48039-71F4-6A44-A9C8-DBBEDCA85F25}"/>
                  </a:ext>
                </a:extLst>
              </p:cNvPr>
              <p:cNvPicPr/>
              <p:nvPr/>
            </p:nvPicPr>
            <p:blipFill>
              <a:blip r:embed="rId3"/>
              <a:stretch>
                <a:fillRect/>
              </a:stretch>
            </p:blipFill>
            <p:spPr>
              <a:xfrm>
                <a:off x="9438628" y="1634359"/>
                <a:ext cx="886320" cy="5792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27" name="Ink 26">
                <a:extLst>
                  <a:ext uri="{FF2B5EF4-FFF2-40B4-BE49-F238E27FC236}">
                    <a16:creationId xmlns:a16="http://schemas.microsoft.com/office/drawing/2014/main" id="{E89C5F48-50E5-974C-97F6-311ED9FFDCE6}"/>
                  </a:ext>
                </a:extLst>
              </p14:cNvPr>
              <p14:cNvContentPartPr/>
              <p14:nvPr/>
            </p14:nvContentPartPr>
            <p14:xfrm>
              <a:off x="9381388" y="2016341"/>
              <a:ext cx="237600" cy="253800"/>
            </p14:xfrm>
          </p:contentPart>
        </mc:Choice>
        <mc:Fallback xmlns="">
          <p:pic>
            <p:nvPicPr>
              <p:cNvPr id="27" name="Ink 26">
                <a:extLst>
                  <a:ext uri="{FF2B5EF4-FFF2-40B4-BE49-F238E27FC236}">
                    <a16:creationId xmlns:a16="http://schemas.microsoft.com/office/drawing/2014/main" id="{E89C5F48-50E5-974C-97F6-311ED9FFDCE6}"/>
                  </a:ext>
                </a:extLst>
              </p:cNvPr>
              <p:cNvPicPr/>
              <p:nvPr/>
            </p:nvPicPr>
            <p:blipFill>
              <a:blip r:embed="rId5"/>
              <a:stretch>
                <a:fillRect/>
              </a:stretch>
            </p:blipFill>
            <p:spPr>
              <a:xfrm>
                <a:off x="9319828" y="1954868"/>
                <a:ext cx="360720" cy="376746"/>
              </a:xfrm>
              <a:prstGeom prst="rect">
                <a:avLst/>
              </a:prstGeom>
            </p:spPr>
          </p:pic>
        </mc:Fallback>
      </mc:AlternateContent>
      <p:sp>
        <p:nvSpPr>
          <p:cNvPr id="28" name="TextBox 27">
            <a:extLst>
              <a:ext uri="{FF2B5EF4-FFF2-40B4-BE49-F238E27FC236}">
                <a16:creationId xmlns:a16="http://schemas.microsoft.com/office/drawing/2014/main" id="{F934D9C5-A2AB-F44E-9829-5486AD00A14D}"/>
              </a:ext>
            </a:extLst>
          </p:cNvPr>
          <p:cNvSpPr txBox="1"/>
          <p:nvPr/>
        </p:nvSpPr>
        <p:spPr>
          <a:xfrm>
            <a:off x="10382188" y="1511253"/>
            <a:ext cx="1156086" cy="369332"/>
          </a:xfrm>
          <a:prstGeom prst="rect">
            <a:avLst/>
          </a:prstGeom>
          <a:noFill/>
        </p:spPr>
        <p:txBody>
          <a:bodyPr wrap="none" rtlCol="0">
            <a:spAutoFit/>
          </a:bodyPr>
          <a:lstStyle/>
          <a:p>
            <a:r>
              <a:rPr lang="en-US" b="1" dirty="0">
                <a:solidFill>
                  <a:srgbClr val="FFC000"/>
                </a:solidFill>
              </a:rPr>
              <a:t>FLIPPING</a:t>
            </a:r>
          </a:p>
        </p:txBody>
      </p:sp>
      <p:graphicFrame>
        <p:nvGraphicFramePr>
          <p:cNvPr id="29" name="Table 28">
            <a:extLst>
              <a:ext uri="{FF2B5EF4-FFF2-40B4-BE49-F238E27FC236}">
                <a16:creationId xmlns:a16="http://schemas.microsoft.com/office/drawing/2014/main" id="{B3A51AF6-2D21-7F4C-93E6-D87A67893A07}"/>
              </a:ext>
            </a:extLst>
          </p:cNvPr>
          <p:cNvGraphicFramePr>
            <a:graphicFrameLocks noGrp="1"/>
          </p:cNvGraphicFramePr>
          <p:nvPr>
            <p:extLst>
              <p:ext uri="{D42A27DB-BD31-4B8C-83A1-F6EECF244321}">
                <p14:modId xmlns:p14="http://schemas.microsoft.com/office/powerpoint/2010/main" val="2735371858"/>
              </p:ext>
            </p:extLst>
          </p:nvPr>
        </p:nvGraphicFramePr>
        <p:xfrm>
          <a:off x="8305374" y="2405896"/>
          <a:ext cx="2389629" cy="2046207"/>
        </p:xfrm>
        <a:graphic>
          <a:graphicData uri="http://schemas.openxmlformats.org/drawingml/2006/table">
            <a:tbl>
              <a:tblPr firstRow="1" bandRow="1">
                <a:tableStyleId>{3B4B98B0-60AC-42C2-AFA5-B58CD77FA1E5}</a:tableStyleId>
              </a:tblPr>
              <a:tblGrid>
                <a:gridCol w="796543">
                  <a:extLst>
                    <a:ext uri="{9D8B030D-6E8A-4147-A177-3AD203B41FA5}">
                      <a16:colId xmlns:a16="http://schemas.microsoft.com/office/drawing/2014/main" val="3118458378"/>
                    </a:ext>
                  </a:extLst>
                </a:gridCol>
                <a:gridCol w="796543">
                  <a:extLst>
                    <a:ext uri="{9D8B030D-6E8A-4147-A177-3AD203B41FA5}">
                      <a16:colId xmlns:a16="http://schemas.microsoft.com/office/drawing/2014/main" val="1855130984"/>
                    </a:ext>
                  </a:extLst>
                </a:gridCol>
                <a:gridCol w="796543">
                  <a:extLst>
                    <a:ext uri="{9D8B030D-6E8A-4147-A177-3AD203B41FA5}">
                      <a16:colId xmlns:a16="http://schemas.microsoft.com/office/drawing/2014/main" val="2400705839"/>
                    </a:ext>
                  </a:extLst>
                </a:gridCol>
              </a:tblGrid>
              <a:tr h="682069">
                <a:tc>
                  <a:txBody>
                    <a:bodyPr/>
                    <a:lstStyle/>
                    <a:p>
                      <a:pPr algn="ctr"/>
                      <a:r>
                        <a:rPr lang="en-US" sz="3300" b="1" dirty="0">
                          <a:solidFill>
                            <a:schemeClr val="tx1"/>
                          </a:solidFill>
                        </a:rPr>
                        <a:t>0</a:t>
                      </a: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dirty="0">
                          <a:solidFill>
                            <a:srgbClr val="FF0000"/>
                          </a:solidFill>
                        </a:rPr>
                        <a:t>1</a:t>
                      </a:r>
                      <a:endParaRPr lang="en-US" sz="3300" b="1" dirty="0">
                        <a:solidFill>
                          <a:srgbClr val="FF0000"/>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dirty="0"/>
                        <a:t>0</a:t>
                      </a:r>
                      <a:endParaRPr lang="en-US" sz="3300" b="1" dirty="0">
                        <a:solidFill>
                          <a:schemeClr val="tx1"/>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19633272"/>
                  </a:ext>
                </a:extLst>
              </a:tr>
              <a:tr h="682069">
                <a:tc>
                  <a:txBody>
                    <a:bodyPr/>
                    <a:lstStyle/>
                    <a:p>
                      <a:pPr algn="ctr"/>
                      <a:r>
                        <a:rPr lang="en-US" sz="3300" b="1" dirty="0"/>
                        <a:t>0</a:t>
                      </a:r>
                      <a:endParaRPr lang="en-US" sz="3300" b="1" dirty="0">
                        <a:solidFill>
                          <a:srgbClr val="FF0000"/>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300" b="1" dirty="0"/>
                        <a:t>0</a:t>
                      </a:r>
                      <a:endParaRPr lang="en-US" sz="3300" b="1" dirty="0">
                        <a:solidFill>
                          <a:schemeClr val="tx1"/>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300" b="1" dirty="0"/>
                        <a:t>0</a:t>
                      </a:r>
                      <a:endParaRPr lang="en-US" sz="3300" b="1" dirty="0">
                        <a:solidFill>
                          <a:srgbClr val="FF0000"/>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65076467"/>
                  </a:ext>
                </a:extLst>
              </a:tr>
              <a:tr h="682069">
                <a:tc>
                  <a:txBody>
                    <a:bodyPr/>
                    <a:lstStyle/>
                    <a:p>
                      <a:pPr algn="ctr"/>
                      <a:r>
                        <a:rPr lang="en-US" sz="3300" b="1" dirty="0"/>
                        <a:t>0</a:t>
                      </a:r>
                      <a:endParaRPr lang="en-US" sz="3300" b="1" dirty="0">
                        <a:solidFill>
                          <a:schemeClr val="tx1"/>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b="1" dirty="0"/>
                        <a:t>0</a:t>
                      </a:r>
                      <a:endParaRPr lang="en-US" sz="3300" b="1" dirty="0">
                        <a:solidFill>
                          <a:srgbClr val="FF0000"/>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300" b="1" dirty="0"/>
                        <a:t>0</a:t>
                      </a:r>
                      <a:endParaRPr lang="en-US" sz="3300" b="1" dirty="0">
                        <a:solidFill>
                          <a:schemeClr val="tx1"/>
                        </a:solidFill>
                      </a:endParaRPr>
                    </a:p>
                  </a:txBody>
                  <a:tcPr marL="165964" marR="165964" marT="68581" marB="6858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79565840"/>
                  </a:ext>
                </a:extLst>
              </a:tr>
            </a:tbl>
          </a:graphicData>
        </a:graphic>
      </p:graphicFrame>
    </p:spTree>
    <p:extLst>
      <p:ext uri="{BB962C8B-B14F-4D97-AF65-F5344CB8AC3E}">
        <p14:creationId xmlns:p14="http://schemas.microsoft.com/office/powerpoint/2010/main" val="3322483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pic>
        <p:nvPicPr>
          <p:cNvPr id="12" name="Picture 11" descr="A calculator on a table&#10;&#10;Description automatically generated">
            <a:extLst>
              <a:ext uri="{FF2B5EF4-FFF2-40B4-BE49-F238E27FC236}">
                <a16:creationId xmlns:a16="http://schemas.microsoft.com/office/drawing/2014/main" id="{2DE8A29B-6440-294C-A6B2-F2C9830DAD8B}"/>
              </a:ext>
            </a:extLst>
          </p:cNvPr>
          <p:cNvPicPr>
            <a:picLocks noChangeAspect="1"/>
          </p:cNvPicPr>
          <p:nvPr/>
        </p:nvPicPr>
        <p:blipFill>
          <a:blip r:embed="rId3">
            <a:alphaModFix amt="5000"/>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0EEC4071-D87F-D64B-B077-CD892CDCC5E8}"/>
              </a:ext>
            </a:extLst>
          </p:cNvPr>
          <p:cNvSpPr>
            <a:spLocks noGrp="1"/>
          </p:cNvSpPr>
          <p:nvPr>
            <p:ph idx="1"/>
          </p:nvPr>
        </p:nvSpPr>
        <p:spPr>
          <a:xfrm>
            <a:off x="643192" y="1657350"/>
            <a:ext cx="6573684" cy="4225925"/>
          </a:xfrm>
        </p:spPr>
        <p:txBody>
          <a:bodyPr>
            <a:noAutofit/>
          </a:bodyPr>
          <a:lstStyle/>
          <a:p>
            <a:pPr marL="0" indent="0">
              <a:lnSpc>
                <a:spcPct val="90000"/>
              </a:lnSpc>
              <a:buNone/>
            </a:pPr>
            <a:r>
              <a:rPr lang="en-IN" sz="2800" b="1" dirty="0"/>
              <a:t>We declare that </a:t>
            </a:r>
          </a:p>
          <a:p>
            <a:pPr marL="0" indent="0">
              <a:lnSpc>
                <a:spcPct val="90000"/>
              </a:lnSpc>
              <a:buNone/>
            </a:pPr>
            <a:r>
              <a:rPr lang="en-IN" sz="2400" b="1" dirty="0"/>
              <a:t>→ The work that we are presenting is our own 	work. </a:t>
            </a:r>
          </a:p>
          <a:p>
            <a:pPr marL="0" indent="0">
              <a:lnSpc>
                <a:spcPct val="90000"/>
              </a:lnSpc>
              <a:buNone/>
            </a:pPr>
            <a:r>
              <a:rPr lang="en-IN" sz="2400" b="1" dirty="0"/>
              <a:t>→ We have not copied the work (the code, 	the 	results, etc.) that someone else has done. </a:t>
            </a:r>
          </a:p>
          <a:p>
            <a:pPr marL="0" indent="0">
              <a:lnSpc>
                <a:spcPct val="90000"/>
              </a:lnSpc>
              <a:buNone/>
            </a:pPr>
            <a:r>
              <a:rPr lang="en-IN" sz="2400" b="1" dirty="0"/>
              <a:t>→ Concepts, understanding and insights we 	will be describing are our own. </a:t>
            </a:r>
          </a:p>
          <a:p>
            <a:pPr marL="0" indent="0">
              <a:lnSpc>
                <a:spcPct val="90000"/>
              </a:lnSpc>
              <a:buNone/>
            </a:pPr>
            <a:r>
              <a:rPr lang="en-IN" sz="2400" b="1" dirty="0"/>
              <a:t>→ We make this pledge truthfully. We know 	that violation of this 	solemn pledge can   	carry grave consequences.</a:t>
            </a:r>
            <a:endParaRPr lang="en-US" sz="2400" b="1" dirty="0"/>
          </a:p>
        </p:txBody>
      </p:sp>
      <p:sp>
        <p:nvSpPr>
          <p:cNvPr id="2" name="Title 1">
            <a:extLst>
              <a:ext uri="{FF2B5EF4-FFF2-40B4-BE49-F238E27FC236}">
                <a16:creationId xmlns:a16="http://schemas.microsoft.com/office/drawing/2014/main" id="{17060A87-5DBD-8846-8B11-6BE7B1EA0606}"/>
              </a:ext>
            </a:extLst>
          </p:cNvPr>
          <p:cNvSpPr>
            <a:spLocks noGrp="1"/>
          </p:cNvSpPr>
          <p:nvPr>
            <p:ph type="title"/>
          </p:nvPr>
        </p:nvSpPr>
        <p:spPr>
          <a:xfrm>
            <a:off x="643191" y="609600"/>
            <a:ext cx="6573685" cy="1047750"/>
          </a:xfrm>
        </p:spPr>
        <p:txBody>
          <a:bodyPr>
            <a:normAutofit/>
          </a:bodyPr>
          <a:lstStyle/>
          <a:p>
            <a:r>
              <a:rPr lang="en-US" sz="4000" b="1" dirty="0"/>
              <a:t>Honor </a:t>
            </a:r>
            <a:r>
              <a:rPr lang="en-US" sz="4000" b="1" dirty="0">
                <a:cs typeface="MV Boli" panose="020F0502020204030204" pitchFamily="34" charset="0"/>
              </a:rPr>
              <a:t>code</a:t>
            </a:r>
          </a:p>
        </p:txBody>
      </p:sp>
      <p:pic>
        <p:nvPicPr>
          <p:cNvPr id="11" name="Picture 10" descr="A close up of a logo&#10;&#10;Description automatically generated">
            <a:extLst>
              <a:ext uri="{FF2B5EF4-FFF2-40B4-BE49-F238E27FC236}">
                <a16:creationId xmlns:a16="http://schemas.microsoft.com/office/drawing/2014/main" id="{A4360003-BEF6-7A4C-893A-982C44FB4030}"/>
              </a:ext>
            </a:extLst>
          </p:cNvPr>
          <p:cNvPicPr>
            <a:picLocks noChangeAspect="1"/>
          </p:cNvPicPr>
          <p:nvPr/>
        </p:nvPicPr>
        <p:blipFill>
          <a:blip r:embed="rId4"/>
          <a:stretch>
            <a:fillRect/>
          </a:stretch>
        </p:blipFill>
        <p:spPr>
          <a:xfrm>
            <a:off x="7845866" y="1657350"/>
            <a:ext cx="3832069" cy="3832069"/>
          </a:xfrm>
          <a:prstGeom prst="rect">
            <a:avLst/>
          </a:prstGeom>
        </p:spPr>
      </p:pic>
    </p:spTree>
    <p:extLst>
      <p:ext uri="{BB962C8B-B14F-4D97-AF65-F5344CB8AC3E}">
        <p14:creationId xmlns:p14="http://schemas.microsoft.com/office/powerpoint/2010/main" val="36154656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9C74D951-B5EC-D648-9659-E2EF1B003B57}"/>
              </a:ext>
            </a:extLst>
          </p:cNvPr>
          <p:cNvGraphicFramePr>
            <a:graphicFrameLocks noGrp="1"/>
          </p:cNvGraphicFramePr>
          <p:nvPr>
            <p:extLst>
              <p:ext uri="{D42A27DB-BD31-4B8C-83A1-F6EECF244321}">
                <p14:modId xmlns:p14="http://schemas.microsoft.com/office/powerpoint/2010/main" val="2310765586"/>
              </p:ext>
            </p:extLst>
          </p:nvPr>
        </p:nvGraphicFramePr>
        <p:xfrm>
          <a:off x="4251478" y="2418867"/>
          <a:ext cx="3689043" cy="2020265"/>
        </p:xfrm>
        <a:graphic>
          <a:graphicData uri="http://schemas.openxmlformats.org/drawingml/2006/table">
            <a:tbl>
              <a:tblPr firstRow="1" bandRow="1">
                <a:tableStyleId>{073A0DAA-6AF3-43AB-8588-CEC1D06C72B9}</a:tableStyleId>
              </a:tblPr>
              <a:tblGrid>
                <a:gridCol w="411286">
                  <a:extLst>
                    <a:ext uri="{9D8B030D-6E8A-4147-A177-3AD203B41FA5}">
                      <a16:colId xmlns:a16="http://schemas.microsoft.com/office/drawing/2014/main" val="3661986040"/>
                    </a:ext>
                  </a:extLst>
                </a:gridCol>
                <a:gridCol w="386371">
                  <a:extLst>
                    <a:ext uri="{9D8B030D-6E8A-4147-A177-3AD203B41FA5}">
                      <a16:colId xmlns:a16="http://schemas.microsoft.com/office/drawing/2014/main" val="3775938882"/>
                    </a:ext>
                  </a:extLst>
                </a:gridCol>
                <a:gridCol w="386371">
                  <a:extLst>
                    <a:ext uri="{9D8B030D-6E8A-4147-A177-3AD203B41FA5}">
                      <a16:colId xmlns:a16="http://schemas.microsoft.com/office/drawing/2014/main" val="280051969"/>
                    </a:ext>
                  </a:extLst>
                </a:gridCol>
                <a:gridCol w="386371">
                  <a:extLst>
                    <a:ext uri="{9D8B030D-6E8A-4147-A177-3AD203B41FA5}">
                      <a16:colId xmlns:a16="http://schemas.microsoft.com/office/drawing/2014/main" val="4217641735"/>
                    </a:ext>
                  </a:extLst>
                </a:gridCol>
                <a:gridCol w="386371">
                  <a:extLst>
                    <a:ext uri="{9D8B030D-6E8A-4147-A177-3AD203B41FA5}">
                      <a16:colId xmlns:a16="http://schemas.microsoft.com/office/drawing/2014/main" val="4254315670"/>
                    </a:ext>
                  </a:extLst>
                </a:gridCol>
                <a:gridCol w="449787">
                  <a:extLst>
                    <a:ext uri="{9D8B030D-6E8A-4147-A177-3AD203B41FA5}">
                      <a16:colId xmlns:a16="http://schemas.microsoft.com/office/drawing/2014/main" val="2877079772"/>
                    </a:ext>
                  </a:extLst>
                </a:gridCol>
                <a:gridCol w="427496">
                  <a:extLst>
                    <a:ext uri="{9D8B030D-6E8A-4147-A177-3AD203B41FA5}">
                      <a16:colId xmlns:a16="http://schemas.microsoft.com/office/drawing/2014/main" val="2775864577"/>
                    </a:ext>
                  </a:extLst>
                </a:gridCol>
                <a:gridCol w="443937">
                  <a:extLst>
                    <a:ext uri="{9D8B030D-6E8A-4147-A177-3AD203B41FA5}">
                      <a16:colId xmlns:a16="http://schemas.microsoft.com/office/drawing/2014/main" val="3783750395"/>
                    </a:ext>
                  </a:extLst>
                </a:gridCol>
                <a:gridCol w="411053">
                  <a:extLst>
                    <a:ext uri="{9D8B030D-6E8A-4147-A177-3AD203B41FA5}">
                      <a16:colId xmlns:a16="http://schemas.microsoft.com/office/drawing/2014/main" val="1239002335"/>
                    </a:ext>
                  </a:extLst>
                </a:gridCol>
              </a:tblGrid>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7183364"/>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3321849"/>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93146118"/>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8558862"/>
                  </a:ext>
                </a:extLst>
              </a:tr>
              <a:tr h="404053">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0</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b="1" cap="none" spc="50" dirty="0">
                          <a:ln w="0"/>
                          <a:solidFill>
                            <a:schemeClr val="tx1"/>
                          </a:solidFill>
                          <a:effectLst>
                            <a:innerShdw blurRad="63500" dist="50800" dir="13500000">
                              <a:srgbClr val="000000">
                                <a:alpha val="50000"/>
                              </a:srgbClr>
                            </a:innerShdw>
                          </a:effectLst>
                        </a:rPr>
                        <a:t>1</a:t>
                      </a:r>
                    </a:p>
                  </a:txBody>
                  <a:tcPr marT="41564" marB="4156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6450414"/>
                  </a:ext>
                </a:extLst>
              </a:tr>
            </a:tbl>
          </a:graphicData>
        </a:graphic>
      </p:graphicFrame>
      <p:sp>
        <p:nvSpPr>
          <p:cNvPr id="5" name="TextBox 4">
            <a:extLst>
              <a:ext uri="{FF2B5EF4-FFF2-40B4-BE49-F238E27FC236}">
                <a16:creationId xmlns:a16="http://schemas.microsoft.com/office/drawing/2014/main" id="{35BAA1B5-9E01-4142-B6F4-4CE0A4CCB383}"/>
              </a:ext>
            </a:extLst>
          </p:cNvPr>
          <p:cNvSpPr txBox="1"/>
          <p:nvPr/>
        </p:nvSpPr>
        <p:spPr>
          <a:xfrm>
            <a:off x="2005805" y="856887"/>
            <a:ext cx="8199681" cy="523220"/>
          </a:xfrm>
          <a:prstGeom prst="rect">
            <a:avLst/>
          </a:prstGeom>
          <a:noFill/>
        </p:spPr>
        <p:txBody>
          <a:bodyPr wrap="none" rtlCol="0">
            <a:spAutoFit/>
          </a:bodyPr>
          <a:lstStyle/>
          <a:p>
            <a:r>
              <a:rPr lang="en-US" sz="2800" b="1" dirty="0">
                <a:solidFill>
                  <a:srgbClr val="FFC000"/>
                </a:solidFill>
              </a:rPr>
              <a:t>IMPLEMENTATION OF TANNER GRAPH IN CODE</a:t>
            </a:r>
          </a:p>
        </p:txBody>
      </p:sp>
      <p:sp>
        <p:nvSpPr>
          <p:cNvPr id="6" name="TextBox 5">
            <a:extLst>
              <a:ext uri="{FF2B5EF4-FFF2-40B4-BE49-F238E27FC236}">
                <a16:creationId xmlns:a16="http://schemas.microsoft.com/office/drawing/2014/main" id="{C6A6C68F-F906-E448-A414-40B40853052C}"/>
              </a:ext>
            </a:extLst>
          </p:cNvPr>
          <p:cNvSpPr txBox="1"/>
          <p:nvPr/>
        </p:nvSpPr>
        <p:spPr>
          <a:xfrm>
            <a:off x="3414534" y="3146067"/>
            <a:ext cx="671330" cy="400110"/>
          </a:xfrm>
          <a:prstGeom prst="rect">
            <a:avLst/>
          </a:prstGeom>
          <a:noFill/>
        </p:spPr>
        <p:txBody>
          <a:bodyPr wrap="square" rtlCol="0">
            <a:spAutoFit/>
          </a:bodyPr>
          <a:lstStyle/>
          <a:p>
            <a:r>
              <a:rPr lang="en-US" sz="2000" b="1" dirty="0"/>
              <a:t>H =</a:t>
            </a:r>
          </a:p>
        </p:txBody>
      </p:sp>
      <p:sp>
        <p:nvSpPr>
          <p:cNvPr id="7" name="TextBox 6">
            <a:extLst>
              <a:ext uri="{FF2B5EF4-FFF2-40B4-BE49-F238E27FC236}">
                <a16:creationId xmlns:a16="http://schemas.microsoft.com/office/drawing/2014/main" id="{53650775-F0D1-1C4E-88C8-3FA43B500F5E}"/>
              </a:ext>
            </a:extLst>
          </p:cNvPr>
          <p:cNvSpPr txBox="1"/>
          <p:nvPr/>
        </p:nvSpPr>
        <p:spPr>
          <a:xfrm>
            <a:off x="4085864" y="1814872"/>
            <a:ext cx="4039564" cy="461665"/>
          </a:xfrm>
          <a:prstGeom prst="rect">
            <a:avLst/>
          </a:prstGeom>
          <a:noFill/>
        </p:spPr>
        <p:txBody>
          <a:bodyPr wrap="square" rtlCol="0">
            <a:spAutoFit/>
          </a:bodyPr>
          <a:lstStyle/>
          <a:p>
            <a:r>
              <a:rPr lang="en-US" sz="2400" b="1" dirty="0"/>
              <a:t>[ 0   </a:t>
            </a:r>
            <a:r>
              <a:rPr lang="en-US" sz="2400" b="1" dirty="0">
                <a:solidFill>
                  <a:srgbClr val="FF0000"/>
                </a:solidFill>
              </a:rPr>
              <a:t>1</a:t>
            </a:r>
            <a:r>
              <a:rPr lang="en-US" sz="2400" b="1" dirty="0"/>
              <a:t>  0   0  0   0   0   0   0 ]</a:t>
            </a:r>
          </a:p>
        </p:txBody>
      </p:sp>
      <p:sp>
        <p:nvSpPr>
          <p:cNvPr id="8" name="TextBox 7">
            <a:extLst>
              <a:ext uri="{FF2B5EF4-FFF2-40B4-BE49-F238E27FC236}">
                <a16:creationId xmlns:a16="http://schemas.microsoft.com/office/drawing/2014/main" id="{B9F07A77-CA6A-C84A-95B0-7B511A821252}"/>
              </a:ext>
            </a:extLst>
          </p:cNvPr>
          <p:cNvSpPr txBox="1"/>
          <p:nvPr/>
        </p:nvSpPr>
        <p:spPr>
          <a:xfrm>
            <a:off x="2639028" y="2257063"/>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6481951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9F692B-B277-3145-815B-95A6332B3CAE}"/>
              </a:ext>
            </a:extLst>
          </p:cNvPr>
          <p:cNvSpPr>
            <a:spLocks noGrp="1"/>
          </p:cNvSpPr>
          <p:nvPr>
            <p:ph idx="1"/>
          </p:nvPr>
        </p:nvSpPr>
        <p:spPr>
          <a:xfrm>
            <a:off x="231296" y="129209"/>
            <a:ext cx="11729407" cy="6559825"/>
          </a:xfrm>
        </p:spPr>
        <p:txBody>
          <a:bodyPr>
            <a:normAutofit/>
          </a:bodyPr>
          <a:lstStyle/>
          <a:p>
            <a:pPr marL="0" indent="0">
              <a:buNone/>
            </a:pPr>
            <a:endParaRPr lang="en-US" sz="2400" b="1" dirty="0">
              <a:solidFill>
                <a:srgbClr val="FFFF00"/>
              </a:solidFill>
            </a:endParaRPr>
          </a:p>
          <a:p>
            <a:r>
              <a:rPr lang="en-US" sz="2800" b="1" dirty="0">
                <a:solidFill>
                  <a:srgbClr val="FFC000"/>
                </a:solidFill>
              </a:rPr>
              <a:t>Iteration 1:</a:t>
            </a:r>
          </a:p>
          <a:p>
            <a:pPr marL="457200" lvl="1" indent="0">
              <a:buNone/>
            </a:pPr>
            <a:r>
              <a:rPr lang="en-US" sz="2400" b="1" dirty="0"/>
              <a:t>We first calculate the values of checker nodes by taking </a:t>
            </a:r>
            <a:r>
              <a:rPr lang="en-US" sz="2400" b="1" dirty="0">
                <a:solidFill>
                  <a:srgbClr val="FFC000"/>
                </a:solidFill>
              </a:rPr>
              <a:t>XOR</a:t>
            </a:r>
            <a:r>
              <a:rPr lang="en-US" sz="2400" b="1" dirty="0"/>
              <a:t> of the respected bits in A message signal from row of H MATRIX where there is </a:t>
            </a:r>
            <a:r>
              <a:rPr lang="en-US" sz="2400" b="1" dirty="0">
                <a:solidFill>
                  <a:srgbClr val="FFC000"/>
                </a:solidFill>
              </a:rPr>
              <a:t>1</a:t>
            </a:r>
            <a:r>
              <a:rPr lang="en-US" sz="2400" b="1" dirty="0"/>
              <a:t> present.</a:t>
            </a:r>
          </a:p>
          <a:p>
            <a:pPr marL="0" indent="0">
              <a:buNone/>
            </a:pPr>
            <a:r>
              <a:rPr lang="en-US" sz="2400" b="1" dirty="0"/>
              <a:t>   	going through first row of </a:t>
            </a:r>
            <a:r>
              <a:rPr lang="en-US" sz="2400" b="1" dirty="0">
                <a:solidFill>
                  <a:srgbClr val="FFC000"/>
                </a:solidFill>
              </a:rPr>
              <a:t>H</a:t>
            </a:r>
            <a:r>
              <a:rPr lang="en-US" sz="2400" b="1" dirty="0"/>
              <a:t>, the first bit is </a:t>
            </a:r>
            <a:r>
              <a:rPr lang="en-US" sz="2400" b="1" dirty="0">
                <a:solidFill>
                  <a:srgbClr val="FFC000"/>
                </a:solidFill>
              </a:rPr>
              <a:t>1</a:t>
            </a:r>
            <a:r>
              <a:rPr lang="en-US" sz="2400" b="1" dirty="0"/>
              <a:t>. we take the </a:t>
            </a:r>
            <a:r>
              <a:rPr lang="en-US" sz="2400" b="1" dirty="0">
                <a:solidFill>
                  <a:srgbClr val="FFC000"/>
                </a:solidFill>
              </a:rPr>
              <a:t>XOR</a:t>
            </a:r>
            <a:r>
              <a:rPr lang="en-US" sz="2400" b="1" dirty="0"/>
              <a:t> of </a:t>
            </a:r>
            <a:r>
              <a:rPr lang="en-US" sz="2400" b="1" dirty="0">
                <a:solidFill>
                  <a:srgbClr val="FFC000"/>
                </a:solidFill>
              </a:rPr>
              <a:t>C2 </a:t>
            </a:r>
            <a:r>
              <a:rPr lang="en-US" sz="2400" b="1" dirty="0"/>
              <a:t>and </a:t>
            </a:r>
            <a:r>
              <a:rPr lang="en-US" sz="2400" b="1" dirty="0">
                <a:solidFill>
                  <a:srgbClr val="FFC000"/>
                </a:solidFill>
              </a:rPr>
              <a:t>C5</a:t>
            </a:r>
            <a:r>
              <a:rPr lang="en-US" sz="2400" b="1" dirty="0"/>
              <a:t> 	and then 	append them in an array having the received bit of </a:t>
            </a:r>
            <a:r>
              <a:rPr lang="en-US" sz="2400" b="1" dirty="0">
                <a:solidFill>
                  <a:srgbClr val="FFC000"/>
                </a:solidFill>
              </a:rPr>
              <a:t>C1</a:t>
            </a:r>
            <a:r>
              <a:rPr lang="en-US" sz="2400" b="1" dirty="0"/>
              <a:t>.which we called 	</a:t>
            </a:r>
            <a:r>
              <a:rPr lang="en-US" sz="2400" b="1" dirty="0" err="1"/>
              <a:t>var_estem</a:t>
            </a:r>
            <a:r>
              <a:rPr lang="en-US" sz="2400" b="1" dirty="0"/>
              <a:t> same method is 	for </a:t>
            </a:r>
            <a:r>
              <a:rPr lang="en-US" sz="2400" b="1" dirty="0">
                <a:solidFill>
                  <a:srgbClr val="FFC000"/>
                </a:solidFill>
              </a:rPr>
              <a:t>C2 and c5</a:t>
            </a:r>
            <a:r>
              <a:rPr lang="en-US" sz="2400" b="1" dirty="0"/>
              <a:t>.</a:t>
            </a:r>
          </a:p>
          <a:p>
            <a:pPr marL="0" indent="0">
              <a:buNone/>
            </a:pPr>
            <a:r>
              <a:rPr lang="en-US" sz="2400" b="1" dirty="0"/>
              <a:t>	Similarly, we go through all the rows. So, for every bit there will be one array 	created.</a:t>
            </a:r>
          </a:p>
          <a:p>
            <a:pPr marL="0" indent="0">
              <a:buNone/>
            </a:pPr>
            <a:r>
              <a:rPr lang="en-US" sz="2400" b="1" dirty="0"/>
              <a:t>	we update the values of variable nodes by majority method.</a:t>
            </a:r>
          </a:p>
          <a:p>
            <a:pPr marL="0" indent="0">
              <a:buNone/>
            </a:pPr>
            <a:r>
              <a:rPr lang="en-US" sz="2400" b="1" dirty="0"/>
              <a:t>      (for every array created for each bit, the bit will be updated by the value of the 	bit which occurs maximum time.)</a:t>
            </a:r>
          </a:p>
          <a:p>
            <a:pPr marL="0" indent="0">
              <a:buNone/>
            </a:pPr>
            <a:endParaRPr lang="en-US" dirty="0"/>
          </a:p>
          <a:p>
            <a:pPr marL="0" indent="0">
              <a:buNone/>
            </a:pPr>
            <a:r>
              <a:rPr lang="en-US" dirty="0">
                <a:solidFill>
                  <a:srgbClr val="FFC000"/>
                </a:solidFill>
              </a:rPr>
              <a:t>																				</a:t>
            </a:r>
            <a:r>
              <a:rPr lang="en-US" b="1" dirty="0">
                <a:solidFill>
                  <a:srgbClr val="FFC000"/>
                </a:solidFill>
              </a:rPr>
              <a:t>CONTINUED….</a:t>
            </a:r>
          </a:p>
          <a:p>
            <a:endParaRPr lang="en-US" dirty="0"/>
          </a:p>
        </p:txBody>
      </p:sp>
    </p:spTree>
    <p:extLst>
      <p:ext uri="{BB962C8B-B14F-4D97-AF65-F5344CB8AC3E}">
        <p14:creationId xmlns:p14="http://schemas.microsoft.com/office/powerpoint/2010/main" val="24100222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CACB7F-7DE9-2740-B312-145FD0B78312}"/>
              </a:ext>
            </a:extLst>
          </p:cNvPr>
          <p:cNvSpPr>
            <a:spLocks noGrp="1"/>
          </p:cNvSpPr>
          <p:nvPr>
            <p:ph idx="1"/>
          </p:nvPr>
        </p:nvSpPr>
        <p:spPr>
          <a:xfrm>
            <a:off x="745436" y="298174"/>
            <a:ext cx="10336694" cy="2644723"/>
          </a:xfrm>
        </p:spPr>
        <p:txBody>
          <a:bodyPr>
            <a:normAutofit/>
          </a:bodyPr>
          <a:lstStyle/>
          <a:p>
            <a:r>
              <a:rPr lang="en-US" sz="2800" b="1" dirty="0">
                <a:solidFill>
                  <a:srgbClr val="FFC000"/>
                </a:solidFill>
              </a:rPr>
              <a:t>Iteration 2:</a:t>
            </a:r>
          </a:p>
          <a:p>
            <a:pPr marL="0" indent="0">
              <a:buNone/>
            </a:pPr>
            <a:r>
              <a:rPr lang="en-US" sz="2400" b="1" dirty="0"/>
              <a:t>we go through the first row, calculate the value of checker node and update it, and then repeat the same process as in iteration 1. The code will terminate when all the checker nodes have values </a:t>
            </a:r>
            <a:r>
              <a:rPr lang="en-US" sz="2400" b="1" dirty="0">
                <a:solidFill>
                  <a:srgbClr val="FFC000"/>
                </a:solidFill>
              </a:rPr>
              <a:t>0</a:t>
            </a:r>
            <a:r>
              <a:rPr lang="en-US" sz="2400" b="1" dirty="0"/>
              <a:t>.</a:t>
            </a:r>
          </a:p>
          <a:p>
            <a:endParaRPr lang="en-US" dirty="0"/>
          </a:p>
        </p:txBody>
      </p:sp>
    </p:spTree>
    <p:extLst>
      <p:ext uri="{BB962C8B-B14F-4D97-AF65-F5344CB8AC3E}">
        <p14:creationId xmlns:p14="http://schemas.microsoft.com/office/powerpoint/2010/main" val="13870889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FDAC05D-77F1-394C-8B5F-98D5E5CC5149}"/>
              </a:ext>
            </a:extLst>
          </p:cNvPr>
          <p:cNvSpPr txBox="1"/>
          <p:nvPr/>
        </p:nvSpPr>
        <p:spPr>
          <a:xfrm>
            <a:off x="643192" y="64284"/>
            <a:ext cx="3643674" cy="1005444"/>
          </a:xfrm>
          <a:prstGeom prst="rect">
            <a:avLst/>
          </a:prstGeom>
        </p:spPr>
        <p:txBody>
          <a:bodyPr vert="horz" lIns="91440" tIns="45720" rIns="91440" bIns="45720" rtlCol="0" anchor="ctr">
            <a:normAutofit/>
          </a:bodyPr>
          <a:lstStyle/>
          <a:p>
            <a:pPr>
              <a:spcBef>
                <a:spcPct val="0"/>
              </a:spcBef>
              <a:spcAft>
                <a:spcPts val="600"/>
              </a:spcAft>
            </a:pPr>
            <a:r>
              <a:rPr lang="en-US" sz="2800" b="1"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rPr>
              <a:t>BSC ANALYSIS</a:t>
            </a:r>
          </a:p>
        </p:txBody>
      </p:sp>
      <p:sp>
        <p:nvSpPr>
          <p:cNvPr id="6" name="TextBox 5">
            <a:extLst>
              <a:ext uri="{FF2B5EF4-FFF2-40B4-BE49-F238E27FC236}">
                <a16:creationId xmlns:a16="http://schemas.microsoft.com/office/drawing/2014/main" id="{BC21F37C-02D2-254F-B2D6-E875D4C14DEF}"/>
              </a:ext>
            </a:extLst>
          </p:cNvPr>
          <p:cNvSpPr txBox="1"/>
          <p:nvPr/>
        </p:nvSpPr>
        <p:spPr>
          <a:xfrm>
            <a:off x="213755" y="1769424"/>
            <a:ext cx="4156363" cy="4030724"/>
          </a:xfrm>
          <a:prstGeom prst="rect">
            <a:avLst/>
          </a:prstGeom>
        </p:spPr>
        <p:txBody>
          <a:bodyPr vert="horz" lIns="91440" tIns="45720" rIns="91440" bIns="45720" rtlCol="0" anchor="ctr">
            <a:noAutofit/>
          </a:bodyPr>
          <a:lstStyle/>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This graph compares the experimental and theoretical results for (9,4) product code for BSC channel.</a:t>
            </a:r>
          </a:p>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Theoretical graph comes by taking different values of probability for the equation of support matrix.</a:t>
            </a:r>
          </a:p>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It matches to a great extent with the experimental graph.</a:t>
            </a:r>
          </a:p>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We can observe that the graph suddenly rises towards the end. This is because our decoder is capable of recovering the original signal even if all the message bits are flipped.</a:t>
            </a:r>
          </a:p>
        </p:txBody>
      </p:sp>
      <p:pic>
        <p:nvPicPr>
          <p:cNvPr id="8" name="Picture 7" descr="A close up of a device&#10;&#10;Description automatically generated">
            <a:extLst>
              <a:ext uri="{FF2B5EF4-FFF2-40B4-BE49-F238E27FC236}">
                <a16:creationId xmlns:a16="http://schemas.microsoft.com/office/drawing/2014/main" id="{7DC6798B-085E-C84C-9213-3061D6519BCF}"/>
              </a:ext>
            </a:extLst>
          </p:cNvPr>
          <p:cNvPicPr>
            <a:picLocks noChangeAspect="1"/>
          </p:cNvPicPr>
          <p:nvPr/>
        </p:nvPicPr>
        <p:blipFill>
          <a:blip r:embed="rId3"/>
          <a:stretch>
            <a:fillRect/>
          </a:stretch>
        </p:blipFill>
        <p:spPr>
          <a:xfrm>
            <a:off x="4632175" y="835263"/>
            <a:ext cx="6916633" cy="5187474"/>
          </a:xfrm>
          <a:prstGeom prst="roundRect">
            <a:avLst>
              <a:gd name="adj" fmla="val 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7794482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6F99B1B-FA0B-0643-ADFD-C142CE4EF422}"/>
              </a:ext>
            </a:extLst>
          </p:cNvPr>
          <p:cNvSpPr txBox="1"/>
          <p:nvPr/>
        </p:nvSpPr>
        <p:spPr>
          <a:xfrm>
            <a:off x="196771" y="689636"/>
            <a:ext cx="4988688" cy="5478727"/>
          </a:xfrm>
          <a:prstGeom prst="rect">
            <a:avLst/>
          </a:prstGeom>
        </p:spPr>
        <p:txBody>
          <a:bodyPr vert="horz" lIns="91440" tIns="45720" rIns="91440" bIns="45720" rtlCol="0" anchor="ctr">
            <a:noAutofit/>
          </a:bodyPr>
          <a:lstStyle/>
          <a:p>
            <a:pPr marL="285750" indent="-285750">
              <a:lnSpc>
                <a:spcPct val="90000"/>
              </a:lnSpc>
              <a:spcBef>
                <a:spcPct val="20000"/>
              </a:spcBef>
              <a:spcAft>
                <a:spcPts val="600"/>
              </a:spcAft>
              <a:buClr>
                <a:schemeClr val="accent1"/>
              </a:buClr>
              <a:buSzPct val="100000"/>
              <a:buFont typeface="Arial"/>
              <a:buChar char="•"/>
            </a:pP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THE GRAPH AS SHOWN DEPICTS THE VARIATIONS IN THE DECODING BEHAVIOR OF THE DECODER OVER THE BSC CHANNEL AS THE NUMBER OF MESSAGE BITS INCREASE.</a:t>
            </a:r>
          </a:p>
          <a:p>
            <a:pPr marL="285750" indent="-285750">
              <a:lnSpc>
                <a:spcPct val="90000"/>
              </a:lnSpc>
              <a:spcBef>
                <a:spcPct val="20000"/>
              </a:spcBef>
              <a:spcAft>
                <a:spcPts val="600"/>
              </a:spcAft>
              <a:buClr>
                <a:schemeClr val="accent1"/>
              </a:buClr>
              <a:buSzPct val="100000"/>
              <a:buFont typeface="Arial"/>
              <a:buChar char="•"/>
            </a:pP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AS SHOWN, AS THE MESSAGE BITS INCREASE </a:t>
            </a:r>
            <a:r>
              <a:rPr lang="en-US" sz="1600" b="1" cap="small" dirty="0">
                <a:solidFill>
                  <a:srgbClr val="FFC000"/>
                </a:solidFill>
                <a:effectLst>
                  <a:glow rad="38100">
                    <a:schemeClr val="bg1">
                      <a:lumMod val="50000"/>
                      <a:lumOff val="50000"/>
                      <a:alpha val="20000"/>
                    </a:schemeClr>
                  </a:glow>
                  <a:outerShdw blurRad="44450" dist="12700" dir="13860000" algn="tl" rotWithShape="0">
                    <a:srgbClr val="000000">
                      <a:alpha val="20000"/>
                    </a:srgbClr>
                  </a:outerShdw>
                </a:effectLst>
              </a:rPr>
              <a:t>FROM 4 TO 9 </a:t>
            </a: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THE MESSAGE WHICH COULD BE RECOVERED EARLIER EVEN IF ALL BITS WERE FLIPPED CAN NO LONGER BE OBTAINED NOW.</a:t>
            </a:r>
          </a:p>
          <a:p>
            <a:pPr marL="285750" indent="-285750">
              <a:lnSpc>
                <a:spcPct val="90000"/>
              </a:lnSpc>
              <a:spcBef>
                <a:spcPct val="20000"/>
              </a:spcBef>
              <a:spcAft>
                <a:spcPts val="600"/>
              </a:spcAft>
              <a:buClr>
                <a:schemeClr val="accent1"/>
              </a:buClr>
              <a:buSzPct val="100000"/>
              <a:buFont typeface="Arial"/>
              <a:buChar char="•"/>
            </a:pP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HENCE THE DECODER WHICH WAS ABLE TO GET THE ORIGINAL MESSAGE EARLIER EVEN IF ALL BITS WERE FLIPPED CAN’T OBTAIN THE MESSAGE NOW.</a:t>
            </a:r>
          </a:p>
          <a:p>
            <a:pPr marL="285750" indent="-285750">
              <a:lnSpc>
                <a:spcPct val="90000"/>
              </a:lnSpc>
              <a:spcBef>
                <a:spcPct val="20000"/>
              </a:spcBef>
              <a:spcAft>
                <a:spcPts val="600"/>
              </a:spcAft>
              <a:buClr>
                <a:schemeClr val="accent1"/>
              </a:buClr>
              <a:buSzPct val="100000"/>
              <a:buFont typeface="Arial"/>
              <a:buChar char="•"/>
            </a:pP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ONE MORE INFERENCE IS THAT THE MESSAGE WITH ALL BITS FLIPPED CAN BE OBTAINED BACK IF AND ONLY IF THE MESSAGE BITS ARE EVEN.</a:t>
            </a:r>
          </a:p>
          <a:p>
            <a:pPr marL="285750" indent="-285750">
              <a:lnSpc>
                <a:spcPct val="90000"/>
              </a:lnSpc>
              <a:spcBef>
                <a:spcPct val="20000"/>
              </a:spcBef>
              <a:spcAft>
                <a:spcPts val="600"/>
              </a:spcAft>
              <a:buClr>
                <a:schemeClr val="accent1"/>
              </a:buClr>
              <a:buSzPct val="100000"/>
              <a:buFont typeface="Arial"/>
              <a:buChar char="•"/>
            </a:pP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IF THERE WILL BE ODD NUMBER OF BITS, THE NUMBER OF COLUMNS WILL BE EVEN. WHEN ALL THE BITS ARE FLIPPED, TAKING THE </a:t>
            </a:r>
            <a:r>
              <a:rPr lang="en-US" sz="1600" b="1" cap="small" dirty="0">
                <a:solidFill>
                  <a:srgbClr val="FFC000"/>
                </a:solidFill>
                <a:effectLst>
                  <a:glow rad="38100">
                    <a:schemeClr val="bg1">
                      <a:lumMod val="50000"/>
                      <a:lumOff val="50000"/>
                      <a:alpha val="20000"/>
                    </a:schemeClr>
                  </a:glow>
                  <a:outerShdw blurRad="44450" dist="12700" dir="13860000" algn="tl" rotWithShape="0">
                    <a:srgbClr val="000000">
                      <a:alpha val="20000"/>
                    </a:srgbClr>
                  </a:outerShdw>
                </a:effectLst>
              </a:rPr>
              <a:t>XOR</a:t>
            </a: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 OF REMAINING ODD NUMBER OF BITS WILL ALWAYS REMAIN </a:t>
            </a:r>
            <a:r>
              <a:rPr lang="en-US" sz="1600" b="1" cap="small" dirty="0">
                <a:solidFill>
                  <a:srgbClr val="FFC000"/>
                </a:solidFill>
                <a:effectLst>
                  <a:glow rad="38100">
                    <a:schemeClr val="bg1">
                      <a:lumMod val="50000"/>
                      <a:lumOff val="50000"/>
                      <a:alpha val="20000"/>
                    </a:schemeClr>
                  </a:glow>
                  <a:outerShdw blurRad="44450" dist="12700" dir="13860000" algn="tl" rotWithShape="0">
                    <a:srgbClr val="000000">
                      <a:alpha val="20000"/>
                    </a:srgbClr>
                  </a:outerShdw>
                </a:effectLst>
              </a:rPr>
              <a:t>1</a:t>
            </a: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 THUS, </a:t>
            </a:r>
            <a:r>
              <a:rPr lang="en-US" sz="1600" b="1" cap="small" dirty="0">
                <a:solidFill>
                  <a:srgbClr val="FFC000"/>
                </a:solidFill>
                <a:effectLst>
                  <a:glow rad="38100">
                    <a:schemeClr val="bg1">
                      <a:lumMod val="50000"/>
                      <a:lumOff val="50000"/>
                      <a:alpha val="20000"/>
                    </a:schemeClr>
                  </a:glow>
                  <a:outerShdw blurRad="44450" dist="12700" dir="13860000" algn="tl" rotWithShape="0">
                    <a:srgbClr val="000000">
                      <a:alpha val="20000"/>
                    </a:srgbClr>
                  </a:outerShdw>
                </a:effectLst>
              </a:rPr>
              <a:t>(16,9) </a:t>
            </a:r>
            <a:r>
              <a:rPr lang="en-US" sz="1600" b="1" cap="small" dirty="0">
                <a:effectLst>
                  <a:glow rad="38100">
                    <a:schemeClr val="bg1">
                      <a:lumMod val="50000"/>
                      <a:lumOff val="50000"/>
                      <a:alpha val="20000"/>
                    </a:schemeClr>
                  </a:glow>
                  <a:outerShdw blurRad="44450" dist="12700" dir="13860000" algn="tl" rotWithShape="0">
                    <a:srgbClr val="000000">
                      <a:alpha val="20000"/>
                    </a:srgbClr>
                  </a:outerShdw>
                </a:effectLst>
              </a:rPr>
              <a:t>MESSAGE SIGNAL CAN NOT BE DECODED WHEN ALL BITS ARE FLIPPED. </a:t>
            </a:r>
          </a:p>
        </p:txBody>
      </p:sp>
      <p:pic>
        <p:nvPicPr>
          <p:cNvPr id="4" name="Picture 3" descr="A close up of a map&#10;&#10;Description automatically generated">
            <a:extLst>
              <a:ext uri="{FF2B5EF4-FFF2-40B4-BE49-F238E27FC236}">
                <a16:creationId xmlns:a16="http://schemas.microsoft.com/office/drawing/2014/main" id="{B40E4F45-22AA-024E-8713-255A56598493}"/>
              </a:ext>
            </a:extLst>
          </p:cNvPr>
          <p:cNvPicPr>
            <a:picLocks noChangeAspect="1"/>
          </p:cNvPicPr>
          <p:nvPr/>
        </p:nvPicPr>
        <p:blipFill>
          <a:blip r:embed="rId3"/>
          <a:stretch>
            <a:fillRect/>
          </a:stretch>
        </p:blipFill>
        <p:spPr>
          <a:xfrm>
            <a:off x="5405377" y="880111"/>
            <a:ext cx="6499172" cy="4874378"/>
          </a:xfrm>
          <a:prstGeom prst="roundRect">
            <a:avLst>
              <a:gd name="adj" fmla="val 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9913494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221CB36-8306-E641-BD4F-82F4FAF0AE3A}"/>
                  </a:ext>
                </a:extLst>
              </p:cNvPr>
              <p:cNvSpPr txBox="1"/>
              <p:nvPr/>
            </p:nvSpPr>
            <p:spPr>
              <a:xfrm>
                <a:off x="983502" y="1939671"/>
                <a:ext cx="8995189" cy="1379417"/>
              </a:xfrm>
              <a:prstGeom prst="rect">
                <a:avLst/>
              </a:prstGeom>
              <a:noFill/>
            </p:spPr>
            <p:txBody>
              <a:bodyPr wrap="square" rtlCol="0">
                <a:spAutoFit/>
              </a:bodyPr>
              <a:lstStyle/>
              <a:p>
                <a:r>
                  <a:rPr lang="en-US" sz="2400" b="1" dirty="0"/>
                  <a:t>P(S)   </a:t>
                </a:r>
                <a:r>
                  <a:rPr lang="en-US" sz="2400" b="1" dirty="0">
                    <a:solidFill>
                      <a:srgbClr val="FFC000"/>
                    </a:solidFill>
                  </a:rPr>
                  <a:t>=</a:t>
                </a:r>
                <a:r>
                  <a:rPr lang="en-US" sz="2400" b="1" dirty="0"/>
                  <a:t>   </a:t>
                </a:r>
                <a:r>
                  <a:rPr lang="en-US" sz="2400" b="1" baseline="30000" dirty="0">
                    <a:solidFill>
                      <a:srgbClr val="FFC000"/>
                    </a:solidFill>
                  </a:rPr>
                  <a:t>N</a:t>
                </a:r>
                <a:r>
                  <a:rPr lang="en-US" sz="2400" b="1" dirty="0">
                    <a:solidFill>
                      <a:srgbClr val="FFC000"/>
                    </a:solidFill>
                  </a:rPr>
                  <a:t>C</a:t>
                </a:r>
                <a:r>
                  <a:rPr lang="en-US" sz="2400" b="1" baseline="-25000" dirty="0">
                    <a:solidFill>
                      <a:srgbClr val="FFC000"/>
                    </a:solidFill>
                  </a:rPr>
                  <a:t>0</a:t>
                </a:r>
                <a:r>
                  <a:rPr lang="en-US" sz="2400" b="1" baseline="-25000" dirty="0"/>
                  <a:t> </a:t>
                </a:r>
                <a:r>
                  <a:rPr lang="en-US" sz="2400" b="1" dirty="0"/>
                  <a:t>×</a:t>
                </a:r>
                <a:r>
                  <a:rPr lang="en-US" sz="2400" b="1" baseline="-25000" dirty="0"/>
                  <a:t> </a:t>
                </a:r>
                <a:r>
                  <a:rPr lang="en-US" sz="2400" b="1" dirty="0"/>
                  <a:t>P</a:t>
                </a:r>
                <a:r>
                  <a:rPr lang="en-US" sz="2400" b="1" baseline="30000" dirty="0"/>
                  <a:t>0 </a:t>
                </a:r>
                <a:r>
                  <a:rPr lang="en-US" sz="2400" b="1" dirty="0"/>
                  <a:t>(1-P)</a:t>
                </a:r>
                <a:r>
                  <a:rPr lang="en-US" sz="2400" b="1" baseline="30000" dirty="0"/>
                  <a:t>N</a:t>
                </a:r>
                <a:r>
                  <a:rPr lang="en-US" sz="2400" b="1" dirty="0"/>
                  <a:t> </a:t>
                </a:r>
                <a:r>
                  <a:rPr lang="en-US" sz="2400" b="1" dirty="0">
                    <a:solidFill>
                      <a:srgbClr val="FFC000"/>
                    </a:solidFill>
                  </a:rPr>
                  <a:t>+</a:t>
                </a:r>
                <a:r>
                  <a:rPr lang="en-US" sz="2400" b="1" dirty="0"/>
                  <a:t> </a:t>
                </a:r>
                <a:r>
                  <a:rPr lang="en-US" sz="2400" b="1" baseline="30000" dirty="0">
                    <a:solidFill>
                      <a:srgbClr val="FFFF00"/>
                    </a:solidFill>
                  </a:rPr>
                  <a:t>N</a:t>
                </a:r>
                <a:r>
                  <a:rPr lang="en-US" sz="2400" b="1" dirty="0">
                    <a:solidFill>
                      <a:srgbClr val="FFFF00"/>
                    </a:solidFill>
                  </a:rPr>
                  <a:t>C</a:t>
                </a:r>
                <a:r>
                  <a:rPr lang="en-US" sz="2400" b="1" baseline="-25000" dirty="0">
                    <a:solidFill>
                      <a:srgbClr val="FFFF00"/>
                    </a:solidFill>
                  </a:rPr>
                  <a:t>1</a:t>
                </a:r>
                <a:r>
                  <a:rPr lang="en-US" sz="2400" b="1" baseline="-25000" dirty="0"/>
                  <a:t> </a:t>
                </a:r>
                <a:r>
                  <a:rPr lang="en-US" sz="2400" b="1" dirty="0"/>
                  <a:t>× P (1-P)</a:t>
                </a:r>
                <a:r>
                  <a:rPr lang="en-US" sz="2400" b="1" baseline="30000" dirty="0"/>
                  <a:t>N-1 </a:t>
                </a:r>
                <a:r>
                  <a:rPr lang="en-US" sz="2400" b="1" dirty="0">
                    <a:solidFill>
                      <a:srgbClr val="FFC000"/>
                    </a:solidFill>
                  </a:rPr>
                  <a:t>+</a:t>
                </a:r>
                <a:r>
                  <a:rPr lang="en-US" sz="2400" b="1" dirty="0"/>
                  <a:t> </a:t>
                </a:r>
                <a:r>
                  <a:rPr lang="en-US" sz="2400" b="1" dirty="0">
                    <a:solidFill>
                      <a:srgbClr val="FFFF00"/>
                    </a:solidFill>
                  </a:rPr>
                  <a:t>K</a:t>
                </a:r>
                <a:r>
                  <a:rPr lang="en-US" sz="2400" b="1" dirty="0"/>
                  <a:t> × P</a:t>
                </a:r>
                <a:r>
                  <a:rPr lang="en-US" sz="2400" b="1" baseline="30000" dirty="0"/>
                  <a:t>2</a:t>
                </a:r>
                <a:r>
                  <a:rPr lang="en-US" sz="2400" b="1" dirty="0"/>
                  <a:t> (1-P)</a:t>
                </a:r>
                <a:r>
                  <a:rPr lang="en-US" sz="2400" b="1" baseline="30000" dirty="0"/>
                  <a:t>N-2</a:t>
                </a:r>
                <a:r>
                  <a:rPr lang="en-US" sz="2400" b="1" dirty="0"/>
                  <a:t> </a:t>
                </a:r>
                <a:r>
                  <a:rPr lang="en-US" sz="2400" b="1" dirty="0">
                    <a:solidFill>
                      <a:srgbClr val="FFC000"/>
                    </a:solidFill>
                  </a:rPr>
                  <a:t>+</a:t>
                </a:r>
              </a:p>
              <a:p>
                <a:endParaRPr lang="en-US" sz="2400" b="1" dirty="0">
                  <a:solidFill>
                    <a:srgbClr val="FFC000"/>
                  </a:solidFill>
                </a:endParaRPr>
              </a:p>
              <a:p>
                <a:r>
                  <a:rPr lang="en-US" sz="2400" b="1" dirty="0">
                    <a:solidFill>
                      <a:srgbClr val="FFC000"/>
                    </a:solidFill>
                  </a:rPr>
                  <a:t>			</a:t>
                </a:r>
                <a:r>
                  <a:rPr lang="en-US" sz="2400" b="1" dirty="0">
                    <a:solidFill>
                      <a:srgbClr val="FFFF00"/>
                    </a:solidFill>
                  </a:rPr>
                  <a:t> </a:t>
                </a:r>
                <a14:m>
                  <m:oMath xmlns:m="http://schemas.openxmlformats.org/officeDocument/2006/math">
                    <m:f>
                      <m:fPr>
                        <m:ctrlPr>
                          <a:rPr lang="en-US" sz="2400" b="1" i="1" smtClean="0">
                            <a:solidFill>
                              <a:srgbClr val="FFFF00"/>
                            </a:solidFill>
                            <a:latin typeface="Cambria Math" panose="02040503050406030204" pitchFamily="18" charset="0"/>
                          </a:rPr>
                        </m:ctrlPr>
                      </m:fPr>
                      <m:num>
                        <m:r>
                          <a:rPr lang="en-US" sz="2400" b="1" i="1" smtClean="0">
                            <a:solidFill>
                              <a:srgbClr val="FFFF00"/>
                            </a:solidFill>
                            <a:latin typeface="Cambria Math" panose="02040503050406030204" pitchFamily="18" charset="0"/>
                          </a:rPr>
                          <m:t>𝟏</m:t>
                        </m:r>
                        <m:r>
                          <a:rPr lang="en-US" sz="2400" b="1" i="1" smtClean="0">
                            <a:solidFill>
                              <a:srgbClr val="FFFF00"/>
                            </a:solidFill>
                            <a:latin typeface="Cambria Math" panose="02040503050406030204" pitchFamily="18" charset="0"/>
                          </a:rPr>
                          <m:t>+</m:t>
                        </m:r>
                        <m:d>
                          <m:dPr>
                            <m:ctrlPr>
                              <a:rPr lang="en-US" sz="2400" b="1" i="1" smtClean="0">
                                <a:solidFill>
                                  <a:srgbClr val="FFFF00"/>
                                </a:solidFill>
                                <a:latin typeface="Cambria Math" panose="02040503050406030204" pitchFamily="18" charset="0"/>
                              </a:rPr>
                            </m:ctrlPr>
                          </m:dPr>
                          <m:e>
                            <m:r>
                              <a:rPr lang="en-US" sz="2400" b="1" i="1" smtClean="0">
                                <a:solidFill>
                                  <a:srgbClr val="FFFF00"/>
                                </a:solidFill>
                                <a:latin typeface="Cambria Math" panose="02040503050406030204" pitchFamily="18" charset="0"/>
                              </a:rPr>
                              <m:t>−</m:t>
                            </m:r>
                            <m:r>
                              <a:rPr lang="en-US" sz="2400" b="1" i="1" smtClean="0">
                                <a:solidFill>
                                  <a:srgbClr val="FFFF00"/>
                                </a:solidFill>
                                <a:latin typeface="Cambria Math" panose="02040503050406030204" pitchFamily="18" charset="0"/>
                              </a:rPr>
                              <m:t>𝟏</m:t>
                            </m:r>
                          </m:e>
                        </m:d>
                        <m:r>
                          <a:rPr lang="en-US" sz="2400" b="1" i="1" baseline="30000" smtClean="0">
                            <a:solidFill>
                              <a:srgbClr val="FFFF00"/>
                            </a:solidFill>
                            <a:latin typeface="Cambria Math" panose="02040503050406030204" pitchFamily="18" charset="0"/>
                          </a:rPr>
                          <m:t>𝑲</m:t>
                        </m:r>
                      </m:num>
                      <m:den>
                        <m:r>
                          <a:rPr lang="en-US" sz="2400" b="1" i="1" smtClean="0">
                            <a:solidFill>
                              <a:srgbClr val="FFFF00"/>
                            </a:solidFill>
                            <a:latin typeface="Cambria Math" panose="02040503050406030204" pitchFamily="18" charset="0"/>
                          </a:rPr>
                          <m:t>𝟐</m:t>
                        </m:r>
                      </m:den>
                    </m:f>
                  </m:oMath>
                </a14:m>
                <a:r>
                  <a:rPr lang="en-US" sz="2400" b="1" baseline="30000" dirty="0"/>
                  <a:t>  </a:t>
                </a:r>
                <a:r>
                  <a:rPr lang="en-US" sz="2400" b="1" dirty="0"/>
                  <a:t>× P</a:t>
                </a:r>
                <a:r>
                  <a:rPr lang="en-US" sz="2400" b="1" baseline="30000" dirty="0"/>
                  <a:t>N</a:t>
                </a:r>
                <a:r>
                  <a:rPr lang="en-US" sz="2400" b="1" dirty="0"/>
                  <a:t> (1-P)</a:t>
                </a:r>
                <a:r>
                  <a:rPr lang="en-US" sz="2400" b="1" baseline="30000" dirty="0"/>
                  <a:t>0</a:t>
                </a:r>
              </a:p>
            </p:txBody>
          </p:sp>
        </mc:Choice>
        <mc:Fallback xmlns="">
          <p:sp>
            <p:nvSpPr>
              <p:cNvPr id="4" name="TextBox 3">
                <a:extLst>
                  <a:ext uri="{FF2B5EF4-FFF2-40B4-BE49-F238E27FC236}">
                    <a16:creationId xmlns:a16="http://schemas.microsoft.com/office/drawing/2014/main" id="{5221CB36-8306-E641-BD4F-82F4FAF0AE3A}"/>
                  </a:ext>
                </a:extLst>
              </p:cNvPr>
              <p:cNvSpPr txBox="1">
                <a:spLocks noRot="1" noChangeAspect="1" noMove="1" noResize="1" noEditPoints="1" noAdjustHandles="1" noChangeArrowheads="1" noChangeShapeType="1" noTextEdit="1"/>
              </p:cNvSpPr>
              <p:nvPr/>
            </p:nvSpPr>
            <p:spPr>
              <a:xfrm>
                <a:off x="983502" y="1939671"/>
                <a:ext cx="8995189" cy="1379417"/>
              </a:xfrm>
              <a:prstGeom prst="rect">
                <a:avLst/>
              </a:prstGeom>
              <a:blipFill>
                <a:blip r:embed="rId2"/>
                <a:stretch>
                  <a:fillRect l="-845" t="-3670" b="-2752"/>
                </a:stretch>
              </a:blipFill>
            </p:spPr>
            <p:txBody>
              <a:bodyPr/>
              <a:lstStyle/>
              <a:p>
                <a:r>
                  <a:rPr lang="en-US">
                    <a:noFill/>
                  </a:rPr>
                  <a:t> </a:t>
                </a:r>
              </a:p>
            </p:txBody>
          </p:sp>
        </mc:Fallback>
      </mc:AlternateContent>
      <p:sp>
        <p:nvSpPr>
          <p:cNvPr id="5" name="Title 1">
            <a:extLst>
              <a:ext uri="{FF2B5EF4-FFF2-40B4-BE49-F238E27FC236}">
                <a16:creationId xmlns:a16="http://schemas.microsoft.com/office/drawing/2014/main" id="{C7E6E69A-7627-304E-BE6D-0DA8BEABFA0F}"/>
              </a:ext>
            </a:extLst>
          </p:cNvPr>
          <p:cNvSpPr txBox="1">
            <a:spLocks/>
          </p:cNvSpPr>
          <p:nvPr/>
        </p:nvSpPr>
        <p:spPr>
          <a:xfrm>
            <a:off x="983503" y="515540"/>
            <a:ext cx="9905998" cy="839056"/>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t>EQUATION FOR </a:t>
            </a:r>
            <a:r>
              <a:rPr lang="en-US" b="1" dirty="0">
                <a:solidFill>
                  <a:srgbClr val="FFFF00"/>
                </a:solidFill>
              </a:rPr>
              <a:t>BSC</a:t>
            </a:r>
            <a:r>
              <a:rPr lang="en-US" b="1" dirty="0"/>
              <a:t> (N, K)</a:t>
            </a:r>
          </a:p>
        </p:txBody>
      </p:sp>
      <p:sp>
        <p:nvSpPr>
          <p:cNvPr id="6" name="TextBox 5">
            <a:extLst>
              <a:ext uri="{FF2B5EF4-FFF2-40B4-BE49-F238E27FC236}">
                <a16:creationId xmlns:a16="http://schemas.microsoft.com/office/drawing/2014/main" id="{40A8D237-30D6-764A-9BB4-915EEB6CB039}"/>
              </a:ext>
            </a:extLst>
          </p:cNvPr>
          <p:cNvSpPr txBox="1"/>
          <p:nvPr/>
        </p:nvSpPr>
        <p:spPr>
          <a:xfrm>
            <a:off x="8507722" y="5973128"/>
            <a:ext cx="3365024" cy="369332"/>
          </a:xfrm>
          <a:prstGeom prst="rect">
            <a:avLst/>
          </a:prstGeom>
          <a:noFill/>
        </p:spPr>
        <p:txBody>
          <a:bodyPr wrap="none" rtlCol="0">
            <a:spAutoFit/>
          </a:bodyPr>
          <a:lstStyle/>
          <a:p>
            <a:r>
              <a:rPr lang="en-US" b="1" dirty="0"/>
              <a:t>S = PROBABILITY OF SUCCESS</a:t>
            </a:r>
          </a:p>
        </p:txBody>
      </p:sp>
      <p:sp>
        <p:nvSpPr>
          <p:cNvPr id="7" name="TextBox 6">
            <a:extLst>
              <a:ext uri="{FF2B5EF4-FFF2-40B4-BE49-F238E27FC236}">
                <a16:creationId xmlns:a16="http://schemas.microsoft.com/office/drawing/2014/main" id="{B6CCACF5-D904-7D4D-8E9F-AB894DDB5DCE}"/>
              </a:ext>
            </a:extLst>
          </p:cNvPr>
          <p:cNvSpPr txBox="1"/>
          <p:nvPr/>
        </p:nvSpPr>
        <p:spPr>
          <a:xfrm>
            <a:off x="983503" y="3615457"/>
            <a:ext cx="8995189" cy="2185214"/>
          </a:xfrm>
          <a:prstGeom prst="rect">
            <a:avLst/>
          </a:prstGeom>
          <a:noFill/>
        </p:spPr>
        <p:txBody>
          <a:bodyPr wrap="square" rtlCol="0">
            <a:spAutoFit/>
          </a:bodyPr>
          <a:lstStyle/>
          <a:p>
            <a:r>
              <a:rPr lang="en-US" sz="2400" b="1" dirty="0">
                <a:solidFill>
                  <a:srgbClr val="FFC000"/>
                </a:solidFill>
              </a:rPr>
              <a:t>PUTTING N = 9 AND K = 4 WE GET</a:t>
            </a:r>
          </a:p>
          <a:p>
            <a:endParaRPr lang="en-US" sz="2400" b="1" dirty="0">
              <a:solidFill>
                <a:srgbClr val="FFC000"/>
              </a:solidFill>
            </a:endParaRPr>
          </a:p>
          <a:p>
            <a:r>
              <a:rPr lang="en-US" sz="2400" b="1" dirty="0"/>
              <a:t>P(S)   </a:t>
            </a:r>
            <a:r>
              <a:rPr lang="en-US" sz="2400" b="1" dirty="0">
                <a:solidFill>
                  <a:srgbClr val="FFC000"/>
                </a:solidFill>
              </a:rPr>
              <a:t>=</a:t>
            </a:r>
            <a:r>
              <a:rPr lang="en-US" sz="2400" b="1" dirty="0"/>
              <a:t>   P</a:t>
            </a:r>
            <a:r>
              <a:rPr lang="en-US" sz="2400" b="1" baseline="30000" dirty="0"/>
              <a:t>0 </a:t>
            </a:r>
            <a:r>
              <a:rPr lang="en-US" sz="2400" b="1" dirty="0"/>
              <a:t>(1-P)</a:t>
            </a:r>
            <a:r>
              <a:rPr lang="en-US" sz="2400" b="1" baseline="30000" dirty="0"/>
              <a:t>9</a:t>
            </a:r>
            <a:r>
              <a:rPr lang="en-US" sz="2400" b="1" dirty="0"/>
              <a:t> </a:t>
            </a:r>
            <a:r>
              <a:rPr lang="en-US" sz="2400" b="1" dirty="0">
                <a:solidFill>
                  <a:srgbClr val="FFC000"/>
                </a:solidFill>
              </a:rPr>
              <a:t>+</a:t>
            </a:r>
            <a:r>
              <a:rPr lang="en-US" sz="2400" b="1" dirty="0"/>
              <a:t> </a:t>
            </a:r>
            <a:r>
              <a:rPr lang="en-US" sz="2400" b="1" dirty="0">
                <a:solidFill>
                  <a:srgbClr val="FFFF00"/>
                </a:solidFill>
              </a:rPr>
              <a:t>9 </a:t>
            </a:r>
            <a:r>
              <a:rPr lang="en-US" sz="2400" b="1" dirty="0"/>
              <a:t>× P (1-P)</a:t>
            </a:r>
            <a:r>
              <a:rPr lang="en-US" sz="2400" b="1" baseline="30000" dirty="0"/>
              <a:t>8  </a:t>
            </a:r>
            <a:r>
              <a:rPr lang="en-US" sz="2400" b="1" dirty="0">
                <a:solidFill>
                  <a:srgbClr val="FFC000"/>
                </a:solidFill>
              </a:rPr>
              <a:t>+</a:t>
            </a:r>
            <a:r>
              <a:rPr lang="en-US" sz="2400" b="1" dirty="0"/>
              <a:t> </a:t>
            </a:r>
            <a:r>
              <a:rPr lang="en-US" sz="2400" b="1" dirty="0">
                <a:solidFill>
                  <a:srgbClr val="FFFF00"/>
                </a:solidFill>
              </a:rPr>
              <a:t>4</a:t>
            </a:r>
            <a:r>
              <a:rPr lang="en-US" sz="2400" b="1" dirty="0"/>
              <a:t> × P</a:t>
            </a:r>
            <a:r>
              <a:rPr lang="en-US" sz="2400" b="1" baseline="30000" dirty="0"/>
              <a:t>2</a:t>
            </a:r>
            <a:r>
              <a:rPr lang="en-US" sz="2400" b="1" dirty="0"/>
              <a:t> (1-P)</a:t>
            </a:r>
            <a:r>
              <a:rPr lang="en-US" sz="2400" b="1" baseline="30000" dirty="0"/>
              <a:t>7  </a:t>
            </a:r>
            <a:r>
              <a:rPr lang="en-US" sz="2400" b="1" dirty="0">
                <a:solidFill>
                  <a:srgbClr val="FFC000"/>
                </a:solidFill>
              </a:rPr>
              <a:t>+ </a:t>
            </a:r>
            <a:r>
              <a:rPr lang="en-US" sz="2400" b="1" dirty="0"/>
              <a:t>P</a:t>
            </a:r>
            <a:r>
              <a:rPr lang="en-US" sz="2400" b="1" baseline="30000" dirty="0"/>
              <a:t>9</a:t>
            </a:r>
            <a:r>
              <a:rPr lang="en-US" sz="2400" b="1" dirty="0"/>
              <a:t> (1-P)</a:t>
            </a:r>
            <a:r>
              <a:rPr lang="en-US" sz="2400" b="1" baseline="30000" dirty="0"/>
              <a:t>0</a:t>
            </a:r>
          </a:p>
          <a:p>
            <a:endParaRPr lang="en-US" sz="2400" b="1" baseline="30000" dirty="0"/>
          </a:p>
          <a:p>
            <a:r>
              <a:rPr lang="en-US" sz="2400" b="1" dirty="0"/>
              <a:t>WHICH IS THEORETICAL ANALYSIS FOR (9,4) PRODUCT CODE FOR BSC CHANNEL</a:t>
            </a:r>
          </a:p>
        </p:txBody>
      </p:sp>
    </p:spTree>
    <p:extLst>
      <p:ext uri="{BB962C8B-B14F-4D97-AF65-F5344CB8AC3E}">
        <p14:creationId xmlns:p14="http://schemas.microsoft.com/office/powerpoint/2010/main" val="14815767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28000"/>
                <a:satMod val="94000"/>
                <a:lumMod val="20000"/>
              </a:schemeClr>
              <a:schemeClr val="bg2">
                <a:tint val="94000"/>
                <a:shade val="84000"/>
                <a:satMod val="148000"/>
                <a:lumMod val="114000"/>
              </a:schemeClr>
            </a:duotone>
            <a:lum/>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67309-AB5A-E546-A2D1-4BB9281FB0BA}"/>
              </a:ext>
            </a:extLst>
          </p:cNvPr>
          <p:cNvSpPr>
            <a:spLocks noGrp="1"/>
          </p:cNvSpPr>
          <p:nvPr>
            <p:ph type="title"/>
          </p:nvPr>
        </p:nvSpPr>
        <p:spPr>
          <a:xfrm>
            <a:off x="947103" y="232410"/>
            <a:ext cx="9905998" cy="1468582"/>
          </a:xfrm>
        </p:spPr>
        <p:txBody>
          <a:bodyPr>
            <a:normAutofit/>
          </a:bodyPr>
          <a:lstStyle/>
          <a:p>
            <a:r>
              <a:rPr lang="en-US" b="1" dirty="0"/>
              <a:t>Observations</a:t>
            </a:r>
            <a:endParaRPr lang="en-US" dirty="0"/>
          </a:p>
        </p:txBody>
      </p:sp>
      <p:graphicFrame>
        <p:nvGraphicFramePr>
          <p:cNvPr id="5" name="Content Placeholder 2">
            <a:extLst>
              <a:ext uri="{FF2B5EF4-FFF2-40B4-BE49-F238E27FC236}">
                <a16:creationId xmlns:a16="http://schemas.microsoft.com/office/drawing/2014/main" id="{3EAA863B-60B1-4A7B-9D22-51F74CE32230}"/>
              </a:ext>
            </a:extLst>
          </p:cNvPr>
          <p:cNvGraphicFramePr>
            <a:graphicFrameLocks noGrp="1"/>
          </p:cNvGraphicFramePr>
          <p:nvPr>
            <p:ph idx="1"/>
            <p:extLst>
              <p:ext uri="{D42A27DB-BD31-4B8C-83A1-F6EECF244321}">
                <p14:modId xmlns:p14="http://schemas.microsoft.com/office/powerpoint/2010/main" val="546769595"/>
              </p:ext>
            </p:extLst>
          </p:nvPr>
        </p:nvGraphicFramePr>
        <p:xfrm>
          <a:off x="947103" y="2205990"/>
          <a:ext cx="9906000" cy="33874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582049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D877034-6B2D-4840-90B3-366600A46D5F}"/>
              </a:ext>
            </a:extLst>
          </p:cNvPr>
          <p:cNvSpPr txBox="1"/>
          <p:nvPr/>
        </p:nvSpPr>
        <p:spPr>
          <a:xfrm>
            <a:off x="643192" y="1004339"/>
            <a:ext cx="3809538" cy="5376648"/>
          </a:xfrm>
          <a:prstGeom prst="rect">
            <a:avLst/>
          </a:prstGeom>
        </p:spPr>
        <p:txBody>
          <a:bodyPr vert="horz" lIns="91440" tIns="45720" rIns="91440" bIns="45720" rtlCol="0" anchor="ctr">
            <a:normAutofit/>
          </a:bodyPr>
          <a:lstStyle/>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The inference that can be taken from this graph is:</a:t>
            </a:r>
          </a:p>
          <a:p>
            <a:pPr>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   When we compare only the 	decoded information bits 	with original information 	bits, the 	probability of 	success seems somewhat 	high relative to that when 	we compare all the 	encoded bits with decoded 	bits.</a:t>
            </a:r>
          </a:p>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The reason behind this could 	be that the information bits 	are correctly decoded but 	all the checker nodes may 	not have become zero.</a:t>
            </a:r>
          </a:p>
        </p:txBody>
      </p:sp>
      <p:pic>
        <p:nvPicPr>
          <p:cNvPr id="4" name="Content Placeholder 3">
            <a:extLst>
              <a:ext uri="{FF2B5EF4-FFF2-40B4-BE49-F238E27FC236}">
                <a16:creationId xmlns:a16="http://schemas.microsoft.com/office/drawing/2014/main" id="{0D6C0EF1-0D75-5B4F-9292-963B5DDCA52B}"/>
              </a:ext>
            </a:extLst>
          </p:cNvPr>
          <p:cNvPicPr>
            <a:picLocks noGrp="1" noChangeAspect="1"/>
          </p:cNvPicPr>
          <p:nvPr>
            <p:ph idx="1"/>
          </p:nvPr>
        </p:nvPicPr>
        <p:blipFill>
          <a:blip r:embed="rId3"/>
          <a:stretch>
            <a:fillRect/>
          </a:stretch>
        </p:blipFill>
        <p:spPr>
          <a:xfrm>
            <a:off x="5050478" y="1400536"/>
            <a:ext cx="6498330" cy="4898255"/>
          </a:xfrm>
          <a:prstGeom prst="roundRect">
            <a:avLst>
              <a:gd name="adj" fmla="val 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6" name="TextBox 5">
            <a:extLst>
              <a:ext uri="{FF2B5EF4-FFF2-40B4-BE49-F238E27FC236}">
                <a16:creationId xmlns:a16="http://schemas.microsoft.com/office/drawing/2014/main" id="{AAFC30F7-E817-B14E-936B-0DE5B266515E}"/>
              </a:ext>
            </a:extLst>
          </p:cNvPr>
          <p:cNvSpPr txBox="1"/>
          <p:nvPr/>
        </p:nvSpPr>
        <p:spPr>
          <a:xfrm>
            <a:off x="643192" y="183461"/>
            <a:ext cx="7832593" cy="769441"/>
          </a:xfrm>
          <a:prstGeom prst="rect">
            <a:avLst/>
          </a:prstGeom>
          <a:noFill/>
        </p:spPr>
        <p:txBody>
          <a:bodyPr wrap="none" rtlCol="0">
            <a:spAutoFit/>
          </a:bodyPr>
          <a:lstStyle/>
          <a:p>
            <a:r>
              <a:rPr lang="en-US" sz="2400" b="1" dirty="0">
                <a:solidFill>
                  <a:srgbClr val="FF0000"/>
                </a:solidFill>
              </a:rPr>
              <a:t>ADVANCED H</a:t>
            </a:r>
            <a:r>
              <a:rPr lang="en-US" sz="2400" b="1" dirty="0">
                <a:solidFill>
                  <a:srgbClr val="FFC000"/>
                </a:solidFill>
              </a:rPr>
              <a:t> ANALYSIS FOR (9, 4) PRODUCT CODE: </a:t>
            </a:r>
          </a:p>
          <a:p>
            <a:r>
              <a:rPr lang="en-US" sz="2000" b="1" dirty="0">
                <a:solidFill>
                  <a:srgbClr val="FFC000"/>
                </a:solidFill>
              </a:rPr>
              <a:t>EXTRACTING MESSAGE IMPLY MORE PROBABILITY OF SUCCESS</a:t>
            </a:r>
            <a:endParaRPr lang="en-US" sz="2400" b="1" dirty="0">
              <a:solidFill>
                <a:srgbClr val="FFC000"/>
              </a:solidFill>
            </a:endParaRPr>
          </a:p>
        </p:txBody>
      </p:sp>
    </p:spTree>
    <p:extLst>
      <p:ext uri="{BB962C8B-B14F-4D97-AF65-F5344CB8AC3E}">
        <p14:creationId xmlns:p14="http://schemas.microsoft.com/office/powerpoint/2010/main" val="37476245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piece of paper&#10;&#10;Description automatically generated">
            <a:extLst>
              <a:ext uri="{FF2B5EF4-FFF2-40B4-BE49-F238E27FC236}">
                <a16:creationId xmlns:a16="http://schemas.microsoft.com/office/drawing/2014/main" id="{CA3018F9-1BD0-1D40-B334-82B8B20B9BE8}"/>
              </a:ext>
            </a:extLst>
          </p:cNvPr>
          <p:cNvPicPr>
            <a:picLocks noChangeAspect="1"/>
          </p:cNvPicPr>
          <p:nvPr/>
        </p:nvPicPr>
        <p:blipFill>
          <a:blip r:embed="rId2"/>
          <a:stretch>
            <a:fillRect/>
          </a:stretch>
        </p:blipFill>
        <p:spPr>
          <a:xfrm>
            <a:off x="4880610" y="1230271"/>
            <a:ext cx="6732656" cy="5039874"/>
          </a:xfrm>
          <a:prstGeom prst="rect">
            <a:avLst/>
          </a:prstGeom>
          <a:ln>
            <a:noFill/>
          </a:ln>
          <a:effectLst>
            <a:softEdge rad="25400"/>
          </a:effectLst>
          <a:scene3d>
            <a:camera prst="orthographicFront">
              <a:rot lat="0" lon="0" rev="0"/>
            </a:camera>
            <a:lightRig rig="glow" dir="t">
              <a:rot lat="0" lon="0" rev="14100000"/>
            </a:lightRig>
          </a:scene3d>
          <a:sp3d prstMaterial="softEdge">
            <a:bevelT w="127000"/>
            <a:bevelB prst="angle"/>
          </a:sp3d>
        </p:spPr>
      </p:pic>
      <p:sp>
        <p:nvSpPr>
          <p:cNvPr id="3" name="TextBox 2">
            <a:extLst>
              <a:ext uri="{FF2B5EF4-FFF2-40B4-BE49-F238E27FC236}">
                <a16:creationId xmlns:a16="http://schemas.microsoft.com/office/drawing/2014/main" id="{47FFDE6F-F5CF-AE43-A1F6-4AF9FB6BC76A}"/>
              </a:ext>
            </a:extLst>
          </p:cNvPr>
          <p:cNvSpPr txBox="1"/>
          <p:nvPr/>
        </p:nvSpPr>
        <p:spPr>
          <a:xfrm>
            <a:off x="578734" y="408594"/>
            <a:ext cx="6877204" cy="461665"/>
          </a:xfrm>
          <a:prstGeom prst="rect">
            <a:avLst/>
          </a:prstGeom>
          <a:noFill/>
        </p:spPr>
        <p:txBody>
          <a:bodyPr wrap="none" rtlCol="0">
            <a:spAutoFit/>
          </a:bodyPr>
          <a:lstStyle/>
          <a:p>
            <a:r>
              <a:rPr lang="en-US" sz="2400" b="1" dirty="0">
                <a:solidFill>
                  <a:srgbClr val="FF0000"/>
                </a:solidFill>
              </a:rPr>
              <a:t>ADVANCED H</a:t>
            </a:r>
            <a:r>
              <a:rPr lang="en-US" sz="2400" b="1" dirty="0">
                <a:solidFill>
                  <a:srgbClr val="FFC000"/>
                </a:solidFill>
              </a:rPr>
              <a:t> ANALYSIS : </a:t>
            </a:r>
            <a:r>
              <a:rPr lang="en-US" sz="2400" b="1" dirty="0">
                <a:solidFill>
                  <a:srgbClr val="FF0000"/>
                </a:solidFill>
              </a:rPr>
              <a:t>(25, 16) </a:t>
            </a:r>
            <a:r>
              <a:rPr lang="en-US" sz="2400" b="1" dirty="0">
                <a:solidFill>
                  <a:srgbClr val="FFC000"/>
                </a:solidFill>
              </a:rPr>
              <a:t>Vs. </a:t>
            </a:r>
            <a:r>
              <a:rPr lang="en-US" sz="2400" b="1" dirty="0">
                <a:solidFill>
                  <a:srgbClr val="FF0000"/>
                </a:solidFill>
              </a:rPr>
              <a:t>4×(9, 4) </a:t>
            </a:r>
          </a:p>
        </p:txBody>
      </p:sp>
      <p:sp>
        <p:nvSpPr>
          <p:cNvPr id="2" name="TextBox 1">
            <a:extLst>
              <a:ext uri="{FF2B5EF4-FFF2-40B4-BE49-F238E27FC236}">
                <a16:creationId xmlns:a16="http://schemas.microsoft.com/office/drawing/2014/main" id="{D339B40F-534C-BF4C-BCF5-23389D2E538A}"/>
              </a:ext>
            </a:extLst>
          </p:cNvPr>
          <p:cNvSpPr txBox="1"/>
          <p:nvPr/>
        </p:nvSpPr>
        <p:spPr>
          <a:xfrm>
            <a:off x="578734" y="1230271"/>
            <a:ext cx="3680750" cy="4524315"/>
          </a:xfrm>
          <a:prstGeom prst="rect">
            <a:avLst/>
          </a:prstGeom>
          <a:noFill/>
        </p:spPr>
        <p:txBody>
          <a:bodyPr wrap="square" rtlCol="0">
            <a:spAutoFit/>
          </a:bodyPr>
          <a:lstStyle/>
          <a:p>
            <a:r>
              <a:rPr lang="en-US" b="1" dirty="0"/>
              <a:t>SUPPOSE YOU WANT TO SEND </a:t>
            </a:r>
            <a:r>
              <a:rPr lang="en-US" b="1" dirty="0">
                <a:solidFill>
                  <a:srgbClr val="FFC000"/>
                </a:solidFill>
              </a:rPr>
              <a:t>16 BIT </a:t>
            </a:r>
            <a:r>
              <a:rPr lang="en-US" b="1" dirty="0"/>
              <a:t>MESSAGE SIGNAL. </a:t>
            </a:r>
          </a:p>
          <a:p>
            <a:endParaRPr lang="en-US" b="1" dirty="0"/>
          </a:p>
          <a:p>
            <a:r>
              <a:rPr lang="en-US" b="1" dirty="0"/>
              <a:t>SO THERE AER TWO</a:t>
            </a:r>
          </a:p>
          <a:p>
            <a:r>
              <a:rPr lang="en-US" b="1" dirty="0"/>
              <a:t>WAY TO SEND IT ONE IS TO SEND </a:t>
            </a:r>
            <a:r>
              <a:rPr lang="en-US" b="1" dirty="0">
                <a:solidFill>
                  <a:srgbClr val="FFC000"/>
                </a:solidFill>
              </a:rPr>
              <a:t>(25, 16) </a:t>
            </a:r>
            <a:r>
              <a:rPr lang="en-US" b="1" dirty="0"/>
              <a:t>code or </a:t>
            </a:r>
            <a:r>
              <a:rPr lang="en-US" b="1" dirty="0">
                <a:solidFill>
                  <a:srgbClr val="FFC000"/>
                </a:solidFill>
              </a:rPr>
              <a:t>4×(9, 4) </a:t>
            </a:r>
            <a:r>
              <a:rPr lang="en-US" b="1" dirty="0"/>
              <a:t>code.</a:t>
            </a:r>
          </a:p>
          <a:p>
            <a:endParaRPr lang="en-US" b="1" dirty="0"/>
          </a:p>
          <a:p>
            <a:r>
              <a:rPr lang="en-US" b="1" dirty="0"/>
              <a:t>FIRST THING IS THAT RATE WILL DECREASE BY FACTOR OF </a:t>
            </a:r>
            <a:r>
              <a:rPr lang="en-US" b="1" dirty="0">
                <a:solidFill>
                  <a:srgbClr val="FFC000"/>
                </a:solidFill>
              </a:rPr>
              <a:t>25/36</a:t>
            </a:r>
            <a:r>
              <a:rPr lang="en-US" b="1" dirty="0"/>
              <a:t>.</a:t>
            </a:r>
          </a:p>
          <a:p>
            <a:endParaRPr lang="en-US" b="1" dirty="0"/>
          </a:p>
          <a:p>
            <a:r>
              <a:rPr lang="en-US" b="1" dirty="0"/>
              <a:t>BUT PROBABILITY OF SUCCESS INCREASES FOR LOWER PROBABILITY OF ERROR AND CAN BE SEEN CLEARLY IN GRAPH BELOW.</a:t>
            </a:r>
          </a:p>
        </p:txBody>
      </p:sp>
    </p:spTree>
    <p:extLst>
      <p:ext uri="{BB962C8B-B14F-4D97-AF65-F5344CB8AC3E}">
        <p14:creationId xmlns:p14="http://schemas.microsoft.com/office/powerpoint/2010/main" val="20496527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 up of text on a white background&#10;&#10;Description automatically generated">
            <a:extLst>
              <a:ext uri="{FF2B5EF4-FFF2-40B4-BE49-F238E27FC236}">
                <a16:creationId xmlns:a16="http://schemas.microsoft.com/office/drawing/2014/main" id="{1F1A4C5A-7F94-C340-9A42-DD9B90579571}"/>
              </a:ext>
            </a:extLst>
          </p:cNvPr>
          <p:cNvPicPr>
            <a:picLocks noGrp="1" noChangeAspect="1"/>
          </p:cNvPicPr>
          <p:nvPr>
            <p:ph idx="1"/>
          </p:nvPr>
        </p:nvPicPr>
        <p:blipFill>
          <a:blip r:embed="rId2"/>
          <a:stretch>
            <a:fillRect/>
          </a:stretch>
        </p:blipFill>
        <p:spPr>
          <a:xfrm>
            <a:off x="5150069" y="1294300"/>
            <a:ext cx="6386645" cy="4775826"/>
          </a:xfrm>
          <a:ln>
            <a:noFill/>
          </a:ln>
          <a:effectLst/>
          <a:scene3d>
            <a:camera prst="orthographicFront">
              <a:rot lat="0" lon="0" rev="0"/>
            </a:camera>
            <a:lightRig rig="glow" dir="t">
              <a:rot lat="0" lon="0" rev="14100000"/>
            </a:lightRig>
          </a:scene3d>
          <a:sp3d prstMaterial="softEdge">
            <a:bevelT w="127000" prst="artDeco"/>
          </a:sp3d>
        </p:spPr>
      </p:pic>
      <p:sp>
        <p:nvSpPr>
          <p:cNvPr id="4" name="TextBox 3">
            <a:extLst>
              <a:ext uri="{FF2B5EF4-FFF2-40B4-BE49-F238E27FC236}">
                <a16:creationId xmlns:a16="http://schemas.microsoft.com/office/drawing/2014/main" id="{CF524413-A1D9-BD44-8CF2-4C821E6A71F4}"/>
              </a:ext>
            </a:extLst>
          </p:cNvPr>
          <p:cNvSpPr txBox="1"/>
          <p:nvPr/>
        </p:nvSpPr>
        <p:spPr>
          <a:xfrm>
            <a:off x="655286" y="266799"/>
            <a:ext cx="7105684" cy="769441"/>
          </a:xfrm>
          <a:prstGeom prst="rect">
            <a:avLst/>
          </a:prstGeom>
          <a:noFill/>
        </p:spPr>
        <p:txBody>
          <a:bodyPr wrap="square" rtlCol="0">
            <a:spAutoFit/>
          </a:bodyPr>
          <a:lstStyle/>
          <a:p>
            <a:r>
              <a:rPr lang="en-US" sz="2400" b="1" dirty="0">
                <a:solidFill>
                  <a:srgbClr val="FFC000"/>
                </a:solidFill>
              </a:rPr>
              <a:t>ADVANCED </a:t>
            </a:r>
            <a:r>
              <a:rPr lang="en-US" sz="2400" b="1" dirty="0">
                <a:solidFill>
                  <a:srgbClr val="FF0000"/>
                </a:solidFill>
              </a:rPr>
              <a:t>H</a:t>
            </a:r>
            <a:r>
              <a:rPr lang="en-US" sz="2400" b="1" dirty="0">
                <a:solidFill>
                  <a:srgbClr val="FFC000"/>
                </a:solidFill>
              </a:rPr>
              <a:t> ANALYSIS : </a:t>
            </a:r>
            <a:r>
              <a:rPr lang="en-US" sz="2400" b="1" dirty="0">
                <a:solidFill>
                  <a:srgbClr val="FF0000"/>
                </a:solidFill>
              </a:rPr>
              <a:t>(25, 16) </a:t>
            </a:r>
            <a:r>
              <a:rPr lang="en-US" sz="2400" b="1" dirty="0">
                <a:solidFill>
                  <a:srgbClr val="FFC000"/>
                </a:solidFill>
              </a:rPr>
              <a:t>Vs. </a:t>
            </a:r>
            <a:r>
              <a:rPr lang="en-US" sz="2400" b="1" dirty="0">
                <a:solidFill>
                  <a:srgbClr val="FF0000"/>
                </a:solidFill>
              </a:rPr>
              <a:t>4×(9, 4) </a:t>
            </a:r>
            <a:r>
              <a:rPr lang="en-US" sz="2400" b="1" dirty="0">
                <a:solidFill>
                  <a:srgbClr val="FFC000"/>
                </a:solidFill>
              </a:rPr>
              <a:t>:</a:t>
            </a:r>
          </a:p>
          <a:p>
            <a:r>
              <a:rPr lang="en-US" sz="2000" b="1" dirty="0">
                <a:solidFill>
                  <a:srgbClr val="FFC000"/>
                </a:solidFill>
              </a:rPr>
              <a:t>METHAMATICAL ANALYSIS </a:t>
            </a:r>
          </a:p>
        </p:txBody>
      </p:sp>
      <p:sp>
        <p:nvSpPr>
          <p:cNvPr id="6" name="TextBox 5">
            <a:extLst>
              <a:ext uri="{FF2B5EF4-FFF2-40B4-BE49-F238E27FC236}">
                <a16:creationId xmlns:a16="http://schemas.microsoft.com/office/drawing/2014/main" id="{F6696229-0AA5-8E44-9BA4-D408981DD1A4}"/>
              </a:ext>
            </a:extLst>
          </p:cNvPr>
          <p:cNvSpPr txBox="1"/>
          <p:nvPr/>
        </p:nvSpPr>
        <p:spPr>
          <a:xfrm>
            <a:off x="655286" y="1481611"/>
            <a:ext cx="4090334" cy="4401205"/>
          </a:xfrm>
          <a:prstGeom prst="rect">
            <a:avLst/>
          </a:prstGeom>
          <a:noFill/>
        </p:spPr>
        <p:txBody>
          <a:bodyPr wrap="square" rtlCol="0">
            <a:spAutoFit/>
          </a:bodyPr>
          <a:lstStyle/>
          <a:p>
            <a:r>
              <a:rPr lang="en-US" sz="2400" b="1" dirty="0">
                <a:solidFill>
                  <a:srgbClr val="FFC000"/>
                </a:solidFill>
              </a:rPr>
              <a:t>PUTTING N = 25 AND </a:t>
            </a:r>
          </a:p>
          <a:p>
            <a:r>
              <a:rPr lang="en-US" sz="2400" b="1" dirty="0">
                <a:solidFill>
                  <a:srgbClr val="FFC000"/>
                </a:solidFill>
              </a:rPr>
              <a:t>K = 16 WE GET</a:t>
            </a:r>
          </a:p>
          <a:p>
            <a:endParaRPr lang="en-US" sz="2400" b="1" dirty="0"/>
          </a:p>
          <a:p>
            <a:r>
              <a:rPr lang="en-US" sz="2400" b="1" dirty="0"/>
              <a:t>P(S)  </a:t>
            </a:r>
            <a:r>
              <a:rPr lang="en-US" sz="2400" b="1" dirty="0">
                <a:solidFill>
                  <a:srgbClr val="FFC000"/>
                </a:solidFill>
              </a:rPr>
              <a:t>=</a:t>
            </a:r>
            <a:r>
              <a:rPr lang="en-US" sz="2400" b="1" dirty="0"/>
              <a:t>    P</a:t>
            </a:r>
            <a:r>
              <a:rPr lang="en-US" sz="2400" b="1" baseline="30000" dirty="0"/>
              <a:t>0 </a:t>
            </a:r>
            <a:r>
              <a:rPr lang="en-US" sz="2400" b="1" dirty="0"/>
              <a:t>(1-P)</a:t>
            </a:r>
            <a:r>
              <a:rPr lang="en-US" sz="2400" b="1" baseline="30000" dirty="0"/>
              <a:t>25</a:t>
            </a:r>
            <a:endParaRPr lang="en-US" sz="2400" b="1" dirty="0"/>
          </a:p>
          <a:p>
            <a:r>
              <a:rPr lang="en-US" sz="2400" b="1" dirty="0">
                <a:solidFill>
                  <a:srgbClr val="FFC000"/>
                </a:solidFill>
              </a:rPr>
              <a:t>		 +</a:t>
            </a:r>
            <a:r>
              <a:rPr lang="en-US" sz="2400" b="1" dirty="0"/>
              <a:t> </a:t>
            </a:r>
            <a:r>
              <a:rPr lang="en-US" sz="2400" b="1" dirty="0">
                <a:solidFill>
                  <a:srgbClr val="FFFF00"/>
                </a:solidFill>
              </a:rPr>
              <a:t>25</a:t>
            </a:r>
            <a:r>
              <a:rPr lang="en-US" sz="2400" b="1" dirty="0"/>
              <a:t> × P (1-P)</a:t>
            </a:r>
            <a:r>
              <a:rPr lang="en-US" sz="2400" b="1" baseline="30000" dirty="0"/>
              <a:t>24 			 </a:t>
            </a:r>
            <a:r>
              <a:rPr lang="en-US" sz="2400" b="1" dirty="0">
                <a:solidFill>
                  <a:srgbClr val="FFC000"/>
                </a:solidFill>
              </a:rPr>
              <a:t>+</a:t>
            </a:r>
            <a:r>
              <a:rPr lang="en-US" sz="2400" b="1" dirty="0"/>
              <a:t> </a:t>
            </a:r>
            <a:r>
              <a:rPr lang="en-US" sz="2400" b="1" dirty="0">
                <a:solidFill>
                  <a:srgbClr val="FFFF00"/>
                </a:solidFill>
              </a:rPr>
              <a:t>16</a:t>
            </a:r>
            <a:r>
              <a:rPr lang="en-US" sz="2400" b="1" dirty="0"/>
              <a:t> × P</a:t>
            </a:r>
            <a:r>
              <a:rPr lang="en-US" sz="2400" b="1" baseline="30000" dirty="0"/>
              <a:t>2</a:t>
            </a:r>
            <a:r>
              <a:rPr lang="en-US" sz="2400" b="1" dirty="0"/>
              <a:t> (1-P)</a:t>
            </a:r>
            <a:r>
              <a:rPr lang="en-US" sz="2400" b="1" baseline="30000" dirty="0"/>
              <a:t>23  </a:t>
            </a:r>
          </a:p>
          <a:p>
            <a:r>
              <a:rPr lang="en-US" sz="2400" b="1" baseline="30000" dirty="0">
                <a:solidFill>
                  <a:srgbClr val="FFC000"/>
                </a:solidFill>
              </a:rPr>
              <a:t>		 </a:t>
            </a:r>
            <a:r>
              <a:rPr lang="en-US" sz="2400" b="1" dirty="0">
                <a:solidFill>
                  <a:srgbClr val="FFC000"/>
                </a:solidFill>
              </a:rPr>
              <a:t>+ </a:t>
            </a:r>
            <a:r>
              <a:rPr lang="en-US" sz="2400" b="1" dirty="0"/>
              <a:t>P</a:t>
            </a:r>
            <a:r>
              <a:rPr lang="en-US" sz="2400" b="1" baseline="30000" dirty="0"/>
              <a:t>25</a:t>
            </a:r>
            <a:r>
              <a:rPr lang="en-US" sz="2400" b="1" dirty="0"/>
              <a:t> (1-P)</a:t>
            </a:r>
            <a:r>
              <a:rPr lang="en-US" sz="2400" b="1" baseline="30000" dirty="0"/>
              <a:t>0</a:t>
            </a:r>
          </a:p>
          <a:p>
            <a:endParaRPr lang="en-US" sz="2400" b="1" baseline="30000" dirty="0"/>
          </a:p>
          <a:p>
            <a:r>
              <a:rPr lang="en-US" sz="2400" b="1" dirty="0"/>
              <a:t>WHICH IS THEORETICAL ANALYSIS FOR (25,16) PRODUCT CODE FOR BSC CHANNEL</a:t>
            </a:r>
          </a:p>
        </p:txBody>
      </p:sp>
    </p:spTree>
    <p:extLst>
      <p:ext uri="{BB962C8B-B14F-4D97-AF65-F5344CB8AC3E}">
        <p14:creationId xmlns:p14="http://schemas.microsoft.com/office/powerpoint/2010/main" val="2625897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C753B-B7BE-3840-AAFE-FEDB1638053E}"/>
              </a:ext>
            </a:extLst>
          </p:cNvPr>
          <p:cNvSpPr>
            <a:spLocks noGrp="1"/>
          </p:cNvSpPr>
          <p:nvPr>
            <p:ph type="title"/>
          </p:nvPr>
        </p:nvSpPr>
        <p:spPr>
          <a:xfrm>
            <a:off x="1141413" y="609600"/>
            <a:ext cx="9905998" cy="744187"/>
          </a:xfrm>
        </p:spPr>
        <p:txBody>
          <a:bodyPr/>
          <a:lstStyle/>
          <a:p>
            <a:r>
              <a:rPr lang="en-US" b="1" dirty="0"/>
              <a:t>Project flow</a:t>
            </a:r>
          </a:p>
        </p:txBody>
      </p:sp>
      <p:graphicFrame>
        <p:nvGraphicFramePr>
          <p:cNvPr id="4" name="Content Placeholder 3">
            <a:extLst>
              <a:ext uri="{FF2B5EF4-FFF2-40B4-BE49-F238E27FC236}">
                <a16:creationId xmlns:a16="http://schemas.microsoft.com/office/drawing/2014/main" id="{834BDF54-3B9C-CE43-BF6C-9804630EC186}"/>
              </a:ext>
            </a:extLst>
          </p:cNvPr>
          <p:cNvGraphicFramePr>
            <a:graphicFrameLocks noGrp="1"/>
          </p:cNvGraphicFramePr>
          <p:nvPr>
            <p:ph idx="1"/>
            <p:extLst>
              <p:ext uri="{D42A27DB-BD31-4B8C-83A1-F6EECF244321}">
                <p14:modId xmlns:p14="http://schemas.microsoft.com/office/powerpoint/2010/main" val="1284727997"/>
              </p:ext>
            </p:extLst>
          </p:nvPr>
        </p:nvGraphicFramePr>
        <p:xfrm>
          <a:off x="897278" y="1649680"/>
          <a:ext cx="10394268" cy="35586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840637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 up of a piece of paper&#10;&#10;Description automatically generated">
            <a:extLst>
              <a:ext uri="{FF2B5EF4-FFF2-40B4-BE49-F238E27FC236}">
                <a16:creationId xmlns:a16="http://schemas.microsoft.com/office/drawing/2014/main" id="{64D65781-90BB-DB48-9AAC-AEECCB3DA471}"/>
              </a:ext>
            </a:extLst>
          </p:cNvPr>
          <p:cNvPicPr>
            <a:picLocks noGrp="1" noChangeAspect="1"/>
          </p:cNvPicPr>
          <p:nvPr>
            <p:ph idx="1"/>
          </p:nvPr>
        </p:nvPicPr>
        <p:blipFill>
          <a:blip r:embed="rId2">
            <a:alphaModFix/>
          </a:blip>
          <a:stretch>
            <a:fillRect/>
          </a:stretch>
        </p:blipFill>
        <p:spPr>
          <a:xfrm>
            <a:off x="5061074" y="1313239"/>
            <a:ext cx="6475640" cy="4847480"/>
          </a:xfrm>
          <a:effectLst>
            <a:outerShdw blurRad="50800" dist="38100" dir="8100000" algn="tr" rotWithShape="0">
              <a:prstClr val="black">
                <a:alpha val="40000"/>
              </a:prstClr>
            </a:outerShdw>
          </a:effectLst>
          <a:scene3d>
            <a:camera prst="orthographicFront"/>
            <a:lightRig rig="threePt" dir="t"/>
          </a:scene3d>
          <a:sp3d prstMaterial="flat"/>
        </p:spPr>
      </p:pic>
      <p:sp>
        <p:nvSpPr>
          <p:cNvPr id="3" name="TextBox 2">
            <a:extLst>
              <a:ext uri="{FF2B5EF4-FFF2-40B4-BE49-F238E27FC236}">
                <a16:creationId xmlns:a16="http://schemas.microsoft.com/office/drawing/2014/main" id="{0808D70C-2B19-9B4F-BFF7-EE397A4840F2}"/>
              </a:ext>
            </a:extLst>
          </p:cNvPr>
          <p:cNvSpPr txBox="1"/>
          <p:nvPr/>
        </p:nvSpPr>
        <p:spPr>
          <a:xfrm>
            <a:off x="639240" y="266799"/>
            <a:ext cx="6927420" cy="1046440"/>
          </a:xfrm>
          <a:prstGeom prst="rect">
            <a:avLst/>
          </a:prstGeom>
          <a:noFill/>
        </p:spPr>
        <p:txBody>
          <a:bodyPr wrap="square" rtlCol="0">
            <a:spAutoFit/>
          </a:bodyPr>
          <a:lstStyle/>
          <a:p>
            <a:r>
              <a:rPr lang="en-US" sz="2400" b="1" dirty="0">
                <a:solidFill>
                  <a:srgbClr val="FFC000"/>
                </a:solidFill>
              </a:rPr>
              <a:t>ADVANCED </a:t>
            </a:r>
            <a:r>
              <a:rPr lang="en-US" sz="2400" b="1" dirty="0">
                <a:solidFill>
                  <a:srgbClr val="FF0000"/>
                </a:solidFill>
              </a:rPr>
              <a:t>H</a:t>
            </a:r>
            <a:r>
              <a:rPr lang="en-US" sz="2400" b="1" dirty="0">
                <a:solidFill>
                  <a:srgbClr val="FFC000"/>
                </a:solidFill>
              </a:rPr>
              <a:t> ANALYSIS : </a:t>
            </a:r>
            <a:r>
              <a:rPr lang="en-US" sz="2400" b="1" dirty="0">
                <a:solidFill>
                  <a:srgbClr val="FF0000"/>
                </a:solidFill>
              </a:rPr>
              <a:t>(25, 16) </a:t>
            </a:r>
            <a:r>
              <a:rPr lang="en-US" sz="2400" b="1" dirty="0">
                <a:solidFill>
                  <a:srgbClr val="FFC000"/>
                </a:solidFill>
              </a:rPr>
              <a:t>Vs. </a:t>
            </a:r>
            <a:r>
              <a:rPr lang="en-US" sz="2400" b="1" dirty="0">
                <a:solidFill>
                  <a:srgbClr val="FF0000"/>
                </a:solidFill>
              </a:rPr>
              <a:t>4×(9, 4)</a:t>
            </a:r>
            <a:r>
              <a:rPr lang="en-US" sz="2400" b="1" dirty="0">
                <a:solidFill>
                  <a:srgbClr val="FFC000"/>
                </a:solidFill>
              </a:rPr>
              <a:t> :</a:t>
            </a:r>
          </a:p>
          <a:p>
            <a:r>
              <a:rPr lang="en-US" sz="2000" b="1" dirty="0">
                <a:solidFill>
                  <a:srgbClr val="FFC000"/>
                </a:solidFill>
              </a:rPr>
              <a:t>METHAMATICAL ANALYSIS </a:t>
            </a:r>
          </a:p>
          <a:p>
            <a:endParaRPr lang="en-US" b="1" dirty="0">
              <a:solidFill>
                <a:srgbClr val="FFC000"/>
              </a:solidFill>
            </a:endParaRPr>
          </a:p>
        </p:txBody>
      </p:sp>
      <p:sp>
        <p:nvSpPr>
          <p:cNvPr id="4" name="TextBox 3">
            <a:extLst>
              <a:ext uri="{FF2B5EF4-FFF2-40B4-BE49-F238E27FC236}">
                <a16:creationId xmlns:a16="http://schemas.microsoft.com/office/drawing/2014/main" id="{3CFBC313-B037-9C4B-84E8-5911B6183C16}"/>
              </a:ext>
            </a:extLst>
          </p:cNvPr>
          <p:cNvSpPr txBox="1"/>
          <p:nvPr/>
        </p:nvSpPr>
        <p:spPr>
          <a:xfrm>
            <a:off x="655286" y="1741357"/>
            <a:ext cx="3986162" cy="4031873"/>
          </a:xfrm>
          <a:prstGeom prst="rect">
            <a:avLst/>
          </a:prstGeom>
          <a:noFill/>
        </p:spPr>
        <p:txBody>
          <a:bodyPr wrap="square" rtlCol="0">
            <a:spAutoFit/>
          </a:bodyPr>
          <a:lstStyle/>
          <a:p>
            <a:r>
              <a:rPr lang="en-US" sz="2400" b="1" dirty="0"/>
              <a:t>BUT FOR </a:t>
            </a:r>
            <a:r>
              <a:rPr lang="en-US" sz="2400" b="1" dirty="0">
                <a:solidFill>
                  <a:srgbClr val="FFC000"/>
                </a:solidFill>
              </a:rPr>
              <a:t>4 × (9, 4)</a:t>
            </a:r>
          </a:p>
          <a:p>
            <a:endParaRPr lang="en-US" sz="2400" b="1" dirty="0"/>
          </a:p>
          <a:p>
            <a:r>
              <a:rPr lang="en-US" sz="2400" b="1" dirty="0"/>
              <a:t>P(S)    </a:t>
            </a:r>
            <a:r>
              <a:rPr lang="en-US" sz="2400" b="1" dirty="0">
                <a:solidFill>
                  <a:srgbClr val="FFC000"/>
                </a:solidFill>
              </a:rPr>
              <a:t>=</a:t>
            </a:r>
            <a:r>
              <a:rPr lang="en-US" sz="2400" b="1" dirty="0"/>
              <a:t>   (P</a:t>
            </a:r>
            <a:r>
              <a:rPr lang="en-US" sz="2400" b="1" baseline="30000" dirty="0"/>
              <a:t>0 </a:t>
            </a:r>
            <a:r>
              <a:rPr lang="en-US" sz="2400" b="1" dirty="0"/>
              <a:t>(1-P)9)</a:t>
            </a:r>
            <a:r>
              <a:rPr lang="en-US" sz="2400" b="1" baseline="30000" dirty="0"/>
              <a:t>4</a:t>
            </a:r>
          </a:p>
          <a:p>
            <a:r>
              <a:rPr lang="en-US" sz="2400" b="1" dirty="0">
                <a:solidFill>
                  <a:srgbClr val="FFC000"/>
                </a:solidFill>
              </a:rPr>
              <a:t>		  + </a:t>
            </a:r>
            <a:r>
              <a:rPr lang="en-US" sz="2400" b="1" dirty="0"/>
              <a:t>(</a:t>
            </a:r>
            <a:r>
              <a:rPr lang="en-US" sz="2400" b="1" dirty="0">
                <a:solidFill>
                  <a:srgbClr val="FFFF00"/>
                </a:solidFill>
              </a:rPr>
              <a:t>9 </a:t>
            </a:r>
            <a:r>
              <a:rPr lang="en-US" sz="2400" b="1" dirty="0"/>
              <a:t>× P (1-P)</a:t>
            </a:r>
            <a:r>
              <a:rPr lang="en-US" sz="2400" b="1" baseline="30000" dirty="0"/>
              <a:t>8 </a:t>
            </a:r>
            <a:r>
              <a:rPr lang="en-US" sz="2400" b="1" dirty="0"/>
              <a:t>)</a:t>
            </a:r>
            <a:r>
              <a:rPr lang="en-US" sz="2400" b="1" baseline="30000" dirty="0"/>
              <a:t>4			   </a:t>
            </a:r>
            <a:r>
              <a:rPr lang="en-US" sz="2400" b="1" dirty="0">
                <a:solidFill>
                  <a:srgbClr val="FFC000"/>
                </a:solidFill>
              </a:rPr>
              <a:t>+</a:t>
            </a:r>
            <a:r>
              <a:rPr lang="en-US" sz="2400" b="1" dirty="0"/>
              <a:t> (</a:t>
            </a:r>
            <a:r>
              <a:rPr lang="en-US" sz="2400" b="1" dirty="0">
                <a:solidFill>
                  <a:srgbClr val="FFFF00"/>
                </a:solidFill>
              </a:rPr>
              <a:t>4 </a:t>
            </a:r>
            <a:r>
              <a:rPr lang="en-US" sz="2400" b="1" dirty="0"/>
              <a:t>× P</a:t>
            </a:r>
            <a:r>
              <a:rPr lang="en-US" sz="2400" b="1" baseline="30000" dirty="0"/>
              <a:t>2</a:t>
            </a:r>
            <a:r>
              <a:rPr lang="en-US" sz="2400" b="1" dirty="0"/>
              <a:t> (1-P)</a:t>
            </a:r>
            <a:r>
              <a:rPr lang="en-US" sz="2400" b="1" baseline="30000" dirty="0"/>
              <a:t>7 </a:t>
            </a:r>
            <a:r>
              <a:rPr lang="en-US" sz="2400" b="1" dirty="0"/>
              <a:t>)</a:t>
            </a:r>
            <a:r>
              <a:rPr lang="en-US" sz="2400" b="1" baseline="30000" dirty="0"/>
              <a:t>4</a:t>
            </a:r>
            <a:endParaRPr lang="en-US" sz="2400" b="1" baseline="30000" dirty="0">
              <a:solidFill>
                <a:srgbClr val="FFC000"/>
              </a:solidFill>
            </a:endParaRPr>
          </a:p>
          <a:p>
            <a:r>
              <a:rPr lang="en-US" sz="2400" b="1" dirty="0">
                <a:solidFill>
                  <a:srgbClr val="FFC000"/>
                </a:solidFill>
              </a:rPr>
              <a:t>		  + </a:t>
            </a:r>
            <a:r>
              <a:rPr lang="en-US" sz="2400" b="1" dirty="0"/>
              <a:t>(P</a:t>
            </a:r>
            <a:r>
              <a:rPr lang="en-US" sz="2400" b="1" baseline="30000" dirty="0"/>
              <a:t>9</a:t>
            </a:r>
            <a:r>
              <a:rPr lang="en-US" sz="2400" b="1" dirty="0"/>
              <a:t> × (1-P)</a:t>
            </a:r>
            <a:r>
              <a:rPr lang="en-US" sz="2400" b="1" baseline="30000" dirty="0"/>
              <a:t>0 </a:t>
            </a:r>
            <a:r>
              <a:rPr lang="en-US" sz="2400" b="1" dirty="0"/>
              <a:t>)</a:t>
            </a:r>
            <a:r>
              <a:rPr lang="en-US" sz="2400" b="1" baseline="30000" dirty="0"/>
              <a:t>4</a:t>
            </a:r>
          </a:p>
          <a:p>
            <a:endParaRPr lang="en-US" sz="2400" b="1" baseline="30000" dirty="0"/>
          </a:p>
          <a:p>
            <a:r>
              <a:rPr lang="en-US" sz="2400" b="1" dirty="0"/>
              <a:t>WHICH IS THEORETICAL ANALYSIS FOR 4×(9,4) PRODUCT CODE FOR BSC CHANNEL</a:t>
            </a:r>
          </a:p>
        </p:txBody>
      </p:sp>
    </p:spTree>
    <p:extLst>
      <p:ext uri="{BB962C8B-B14F-4D97-AF65-F5344CB8AC3E}">
        <p14:creationId xmlns:p14="http://schemas.microsoft.com/office/powerpoint/2010/main" val="38080560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00DA2F2-A105-4C8A-9115-73802E6FC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1B5CBDF-A2C6-4862-A096-2D7D9D287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gradFill flip="none" rotWithShape="1">
            <a:gsLst>
              <a:gs pos="10000">
                <a:schemeClr val="bg2">
                  <a:lumMod val="60000"/>
                  <a:lumOff val="40000"/>
                  <a:alpha val="20000"/>
                </a:schemeClr>
              </a:gs>
              <a:gs pos="70000">
                <a:schemeClr val="bg2">
                  <a:alpha val="10000"/>
                </a:schemeClr>
              </a:gs>
              <a:gs pos="0">
                <a:schemeClr val="bg2">
                  <a:lumMod val="40000"/>
                  <a:lumOff val="6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14C7473D-9E4B-4DB8-9EB0-359033F37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0"/>
            <a:ext cx="6873046" cy="6858002"/>
          </a:xfrm>
          <a:custGeom>
            <a:avLst/>
            <a:gdLst>
              <a:gd name="connsiteX0" fmla="*/ 6621081 w 6873046"/>
              <a:gd name="connsiteY0" fmla="*/ 6858002 h 6858002"/>
              <a:gd name="connsiteX1" fmla="*/ 4347889 w 6873046"/>
              <a:gd name="connsiteY1" fmla="*/ 6858002 h 6858002"/>
              <a:gd name="connsiteX2" fmla="*/ 2008047 w 6873046"/>
              <a:gd name="connsiteY2" fmla="*/ 6858002 h 6858002"/>
              <a:gd name="connsiteX3" fmla="*/ 784557 w 6873046"/>
              <a:gd name="connsiteY3" fmla="*/ 6858002 h 6858002"/>
              <a:gd name="connsiteX4" fmla="*/ 784557 w 6873046"/>
              <a:gd name="connsiteY4" fmla="*/ 6858000 h 6858002"/>
              <a:gd name="connsiteX5" fmla="*/ 0 w 6873046"/>
              <a:gd name="connsiteY5" fmla="*/ 6858000 h 6858002"/>
              <a:gd name="connsiteX6" fmla="*/ 0 w 6873046"/>
              <a:gd name="connsiteY6" fmla="*/ 0 h 6858002"/>
              <a:gd name="connsiteX7" fmla="*/ 784557 w 6873046"/>
              <a:gd name="connsiteY7" fmla="*/ 0 h 6858002"/>
              <a:gd name="connsiteX8" fmla="*/ 3070301 w 6873046"/>
              <a:gd name="connsiteY8" fmla="*/ 0 h 6858002"/>
              <a:gd name="connsiteX9" fmla="*/ 4347889 w 6873046"/>
              <a:gd name="connsiteY9" fmla="*/ 0 h 6858002"/>
              <a:gd name="connsiteX10" fmla="*/ 4347889 w 6873046"/>
              <a:gd name="connsiteY10" fmla="*/ 3 h 6858002"/>
              <a:gd name="connsiteX11" fmla="*/ 6626656 w 6873046"/>
              <a:gd name="connsiteY11" fmla="*/ 3 h 6858002"/>
              <a:gd name="connsiteX12" fmla="*/ 6626656 w 6873046"/>
              <a:gd name="connsiteY12" fmla="*/ 4 h 6858002"/>
              <a:gd name="connsiteX13" fmla="*/ 6619903 w 6873046"/>
              <a:gd name="connsiteY13" fmla="*/ 4 h 6858002"/>
              <a:gd name="connsiteX14" fmla="*/ 6625786 w 6873046"/>
              <a:gd name="connsiteY14" fmla="*/ 40466 h 6858002"/>
              <a:gd name="connsiteX15" fmla="*/ 6643100 w 6873046"/>
              <a:gd name="connsiteY15" fmla="*/ 159110 h 6858002"/>
              <a:gd name="connsiteX16" fmla="*/ 6655202 w 6873046"/>
              <a:gd name="connsiteY16" fmla="*/ 245521 h 6858002"/>
              <a:gd name="connsiteX17" fmla="*/ 6667977 w 6873046"/>
              <a:gd name="connsiteY17" fmla="*/ 348391 h 6858002"/>
              <a:gd name="connsiteX18" fmla="*/ 6683273 w 6873046"/>
              <a:gd name="connsiteY18" fmla="*/ 470463 h 6858002"/>
              <a:gd name="connsiteX19" fmla="*/ 6699410 w 6873046"/>
              <a:gd name="connsiteY19" fmla="*/ 605566 h 6858002"/>
              <a:gd name="connsiteX20" fmla="*/ 6716387 w 6873046"/>
              <a:gd name="connsiteY20" fmla="*/ 757813 h 6858002"/>
              <a:gd name="connsiteX21" fmla="*/ 6734372 w 6873046"/>
              <a:gd name="connsiteY21" fmla="*/ 923777 h 6858002"/>
              <a:gd name="connsiteX22" fmla="*/ 6752358 w 6873046"/>
              <a:gd name="connsiteY22" fmla="*/ 1104142 h 6858002"/>
              <a:gd name="connsiteX23" fmla="*/ 6770679 w 6873046"/>
              <a:gd name="connsiteY23" fmla="*/ 1296166 h 6858002"/>
              <a:gd name="connsiteX24" fmla="*/ 6787656 w 6873046"/>
              <a:gd name="connsiteY24" fmla="*/ 1503278 h 6858002"/>
              <a:gd name="connsiteX25" fmla="*/ 6803961 w 6873046"/>
              <a:gd name="connsiteY25" fmla="*/ 1719991 h 6858002"/>
              <a:gd name="connsiteX26" fmla="*/ 6818753 w 6873046"/>
              <a:gd name="connsiteY26" fmla="*/ 1949048 h 6858002"/>
              <a:gd name="connsiteX27" fmla="*/ 6832872 w 6873046"/>
              <a:gd name="connsiteY27" fmla="*/ 2187706 h 6858002"/>
              <a:gd name="connsiteX28" fmla="*/ 6846152 w 6873046"/>
              <a:gd name="connsiteY28" fmla="*/ 2436652 h 6858002"/>
              <a:gd name="connsiteX29" fmla="*/ 6850858 w 6873046"/>
              <a:gd name="connsiteY29" fmla="*/ 2564211 h 6858002"/>
              <a:gd name="connsiteX30" fmla="*/ 6856069 w 6873046"/>
              <a:gd name="connsiteY30" fmla="*/ 2694512 h 6858002"/>
              <a:gd name="connsiteX31" fmla="*/ 6860943 w 6873046"/>
              <a:gd name="connsiteY31" fmla="*/ 2826871 h 6858002"/>
              <a:gd name="connsiteX32" fmla="*/ 6864137 w 6873046"/>
              <a:gd name="connsiteY32" fmla="*/ 2959917 h 6858002"/>
              <a:gd name="connsiteX33" fmla="*/ 6866995 w 6873046"/>
              <a:gd name="connsiteY33" fmla="*/ 3095705 h 6858002"/>
              <a:gd name="connsiteX34" fmla="*/ 6870020 w 6873046"/>
              <a:gd name="connsiteY34" fmla="*/ 3232865 h 6858002"/>
              <a:gd name="connsiteX35" fmla="*/ 6872037 w 6873046"/>
              <a:gd name="connsiteY35" fmla="*/ 3372768 h 6858002"/>
              <a:gd name="connsiteX36" fmla="*/ 6872037 w 6873046"/>
              <a:gd name="connsiteY36" fmla="*/ 3514043 h 6858002"/>
              <a:gd name="connsiteX37" fmla="*/ 6873046 w 6873046"/>
              <a:gd name="connsiteY37" fmla="*/ 3656689 h 6858002"/>
              <a:gd name="connsiteX38" fmla="*/ 6872037 w 6873046"/>
              <a:gd name="connsiteY38" fmla="*/ 3800707 h 6858002"/>
              <a:gd name="connsiteX39" fmla="*/ 6870020 w 6873046"/>
              <a:gd name="connsiteY39" fmla="*/ 3946783 h 6858002"/>
              <a:gd name="connsiteX40" fmla="*/ 6868171 w 6873046"/>
              <a:gd name="connsiteY40" fmla="*/ 4092858 h 6858002"/>
              <a:gd name="connsiteX41" fmla="*/ 6864137 w 6873046"/>
              <a:gd name="connsiteY41" fmla="*/ 4240991 h 6858002"/>
              <a:gd name="connsiteX42" fmla="*/ 6859935 w 6873046"/>
              <a:gd name="connsiteY42" fmla="*/ 4390495 h 6858002"/>
              <a:gd name="connsiteX43" fmla="*/ 6855060 w 6873046"/>
              <a:gd name="connsiteY43" fmla="*/ 4540000 h 6858002"/>
              <a:gd name="connsiteX44" fmla="*/ 6848169 w 6873046"/>
              <a:gd name="connsiteY44" fmla="*/ 4690876 h 6858002"/>
              <a:gd name="connsiteX45" fmla="*/ 6839932 w 6873046"/>
              <a:gd name="connsiteY45" fmla="*/ 4843123 h 6858002"/>
              <a:gd name="connsiteX46" fmla="*/ 6832032 w 6873046"/>
              <a:gd name="connsiteY46" fmla="*/ 4996057 h 6858002"/>
              <a:gd name="connsiteX47" fmla="*/ 6821947 w 6873046"/>
              <a:gd name="connsiteY47" fmla="*/ 5148990 h 6858002"/>
              <a:gd name="connsiteX48" fmla="*/ 6809844 w 6873046"/>
              <a:gd name="connsiteY48" fmla="*/ 5303981 h 6858002"/>
              <a:gd name="connsiteX49" fmla="*/ 6797742 w 6873046"/>
              <a:gd name="connsiteY49" fmla="*/ 5456914 h 6858002"/>
              <a:gd name="connsiteX50" fmla="*/ 6783790 w 6873046"/>
              <a:gd name="connsiteY50" fmla="*/ 5612591 h 6858002"/>
              <a:gd name="connsiteX51" fmla="*/ 6768494 w 6873046"/>
              <a:gd name="connsiteY51" fmla="*/ 5768953 h 6858002"/>
              <a:gd name="connsiteX52" fmla="*/ 6752358 w 6873046"/>
              <a:gd name="connsiteY52" fmla="*/ 5923258 h 6858002"/>
              <a:gd name="connsiteX53" fmla="*/ 6733532 w 6873046"/>
              <a:gd name="connsiteY53" fmla="*/ 6079621 h 6858002"/>
              <a:gd name="connsiteX54" fmla="*/ 6713361 w 6873046"/>
              <a:gd name="connsiteY54" fmla="*/ 6235297 h 6858002"/>
              <a:gd name="connsiteX55" fmla="*/ 6693358 w 6873046"/>
              <a:gd name="connsiteY55" fmla="*/ 6391660 h 6858002"/>
              <a:gd name="connsiteX56" fmla="*/ 6669994 w 6873046"/>
              <a:gd name="connsiteY56" fmla="*/ 6547336 h 6858002"/>
              <a:gd name="connsiteX57" fmla="*/ 6646125 w 6873046"/>
              <a:gd name="connsiteY57" fmla="*/ 670232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873046" h="6858002">
                <a:moveTo>
                  <a:pt x="6621081" y="6858002"/>
                </a:moveTo>
                <a:lnTo>
                  <a:pt x="4347889" y="6858002"/>
                </a:lnTo>
                <a:lnTo>
                  <a:pt x="2008047" y="6858002"/>
                </a:lnTo>
                <a:lnTo>
                  <a:pt x="784557" y="6858002"/>
                </a:lnTo>
                <a:lnTo>
                  <a:pt x="784557" y="6858000"/>
                </a:lnTo>
                <a:lnTo>
                  <a:pt x="0" y="6858000"/>
                </a:lnTo>
                <a:lnTo>
                  <a:pt x="0" y="0"/>
                </a:lnTo>
                <a:lnTo>
                  <a:pt x="784557" y="0"/>
                </a:lnTo>
                <a:lnTo>
                  <a:pt x="3070301" y="0"/>
                </a:lnTo>
                <a:lnTo>
                  <a:pt x="4347889" y="0"/>
                </a:lnTo>
                <a:lnTo>
                  <a:pt x="4347889" y="3"/>
                </a:lnTo>
                <a:lnTo>
                  <a:pt x="6626656" y="3"/>
                </a:lnTo>
                <a:lnTo>
                  <a:pt x="6626656" y="4"/>
                </a:lnTo>
                <a:lnTo>
                  <a:pt x="6619903" y="4"/>
                </a:lnTo>
                <a:lnTo>
                  <a:pt x="6625786" y="40466"/>
                </a:lnTo>
                <a:lnTo>
                  <a:pt x="6643100" y="159110"/>
                </a:lnTo>
                <a:lnTo>
                  <a:pt x="6655202" y="245521"/>
                </a:lnTo>
                <a:lnTo>
                  <a:pt x="6667977" y="348391"/>
                </a:lnTo>
                <a:lnTo>
                  <a:pt x="6683273" y="470463"/>
                </a:lnTo>
                <a:lnTo>
                  <a:pt x="6699410" y="605566"/>
                </a:lnTo>
                <a:lnTo>
                  <a:pt x="6716387" y="757813"/>
                </a:lnTo>
                <a:lnTo>
                  <a:pt x="6734372" y="923777"/>
                </a:lnTo>
                <a:lnTo>
                  <a:pt x="6752358" y="1104142"/>
                </a:lnTo>
                <a:lnTo>
                  <a:pt x="6770679" y="1296166"/>
                </a:lnTo>
                <a:lnTo>
                  <a:pt x="6787656" y="1503278"/>
                </a:lnTo>
                <a:lnTo>
                  <a:pt x="6803961" y="1719991"/>
                </a:lnTo>
                <a:lnTo>
                  <a:pt x="6818753" y="1949048"/>
                </a:lnTo>
                <a:lnTo>
                  <a:pt x="6832872" y="2187706"/>
                </a:lnTo>
                <a:lnTo>
                  <a:pt x="6846152" y="2436652"/>
                </a:lnTo>
                <a:lnTo>
                  <a:pt x="6850858" y="2564211"/>
                </a:lnTo>
                <a:lnTo>
                  <a:pt x="6856069" y="2694512"/>
                </a:lnTo>
                <a:lnTo>
                  <a:pt x="6860943" y="2826871"/>
                </a:lnTo>
                <a:lnTo>
                  <a:pt x="6864137" y="2959917"/>
                </a:lnTo>
                <a:lnTo>
                  <a:pt x="6866995" y="3095705"/>
                </a:lnTo>
                <a:lnTo>
                  <a:pt x="6870020" y="3232865"/>
                </a:lnTo>
                <a:lnTo>
                  <a:pt x="6872037" y="3372768"/>
                </a:lnTo>
                <a:lnTo>
                  <a:pt x="6872037" y="3514043"/>
                </a:lnTo>
                <a:lnTo>
                  <a:pt x="6873046" y="3656689"/>
                </a:lnTo>
                <a:lnTo>
                  <a:pt x="6872037" y="3800707"/>
                </a:lnTo>
                <a:lnTo>
                  <a:pt x="6870020" y="3946783"/>
                </a:lnTo>
                <a:lnTo>
                  <a:pt x="6868171" y="4092858"/>
                </a:lnTo>
                <a:lnTo>
                  <a:pt x="6864137" y="4240991"/>
                </a:lnTo>
                <a:lnTo>
                  <a:pt x="6859935" y="4390495"/>
                </a:lnTo>
                <a:lnTo>
                  <a:pt x="6855060" y="4540000"/>
                </a:lnTo>
                <a:lnTo>
                  <a:pt x="6848169" y="4690876"/>
                </a:lnTo>
                <a:lnTo>
                  <a:pt x="6839932" y="4843123"/>
                </a:lnTo>
                <a:lnTo>
                  <a:pt x="6832032" y="4996057"/>
                </a:lnTo>
                <a:lnTo>
                  <a:pt x="6821947" y="5148990"/>
                </a:lnTo>
                <a:lnTo>
                  <a:pt x="6809844" y="5303981"/>
                </a:lnTo>
                <a:lnTo>
                  <a:pt x="6797742" y="5456914"/>
                </a:lnTo>
                <a:lnTo>
                  <a:pt x="6783790" y="5612591"/>
                </a:lnTo>
                <a:lnTo>
                  <a:pt x="6768494" y="5768953"/>
                </a:lnTo>
                <a:lnTo>
                  <a:pt x="6752358" y="5923258"/>
                </a:lnTo>
                <a:lnTo>
                  <a:pt x="6733532" y="6079621"/>
                </a:lnTo>
                <a:lnTo>
                  <a:pt x="6713361" y="6235297"/>
                </a:lnTo>
                <a:lnTo>
                  <a:pt x="6693358" y="6391660"/>
                </a:lnTo>
                <a:lnTo>
                  <a:pt x="6669994" y="6547336"/>
                </a:lnTo>
                <a:lnTo>
                  <a:pt x="6646125" y="6702327"/>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dir="10800000" algn="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3DA58-1378-9D46-A62D-0E2533DBB8DF}"/>
              </a:ext>
            </a:extLst>
          </p:cNvPr>
          <p:cNvSpPr>
            <a:spLocks noGrp="1"/>
          </p:cNvSpPr>
          <p:nvPr>
            <p:ph type="title"/>
          </p:nvPr>
        </p:nvSpPr>
        <p:spPr>
          <a:xfrm>
            <a:off x="662112" y="995517"/>
            <a:ext cx="5568089" cy="4795684"/>
          </a:xfrm>
        </p:spPr>
        <p:txBody>
          <a:bodyPr>
            <a:normAutofit/>
          </a:bodyPr>
          <a:lstStyle/>
          <a:p>
            <a:r>
              <a:rPr lang="en-US" sz="5400" b="1"/>
              <a:t>LDPC</a:t>
            </a:r>
            <a:r>
              <a:rPr lang="en-US" sz="5400"/>
              <a:t> </a:t>
            </a:r>
            <a:r>
              <a:rPr lang="en-US" sz="5400" b="1"/>
              <a:t>codes</a:t>
            </a:r>
          </a:p>
        </p:txBody>
      </p:sp>
      <p:sp>
        <p:nvSpPr>
          <p:cNvPr id="3" name="Content Placeholder 2">
            <a:extLst>
              <a:ext uri="{FF2B5EF4-FFF2-40B4-BE49-F238E27FC236}">
                <a16:creationId xmlns:a16="http://schemas.microsoft.com/office/drawing/2014/main" id="{D36BD4A2-47FF-7F45-81AA-EA5EABE9E4E3}"/>
              </a:ext>
            </a:extLst>
          </p:cNvPr>
          <p:cNvSpPr>
            <a:spLocks noGrp="1"/>
          </p:cNvSpPr>
          <p:nvPr>
            <p:ph idx="1"/>
          </p:nvPr>
        </p:nvSpPr>
        <p:spPr>
          <a:xfrm>
            <a:off x="7194782" y="995517"/>
            <a:ext cx="4692418" cy="4795684"/>
          </a:xfrm>
        </p:spPr>
        <p:txBody>
          <a:bodyPr lIns="90000">
            <a:normAutofit/>
          </a:bodyPr>
          <a:lstStyle/>
          <a:p>
            <a:pPr marL="0" indent="0">
              <a:buNone/>
            </a:pPr>
            <a:endParaRPr lang="en-US" dirty="0"/>
          </a:p>
          <a:p>
            <a:r>
              <a:rPr lang="en-US" b="1" dirty="0"/>
              <a:t>LOW DENSITY PARITY CODES ARE THE CODES WHERE THE DENSITY OF </a:t>
            </a:r>
            <a:r>
              <a:rPr lang="en-US" b="1" dirty="0">
                <a:solidFill>
                  <a:srgbClr val="FFC000"/>
                </a:solidFill>
              </a:rPr>
              <a:t>1’S</a:t>
            </a:r>
            <a:r>
              <a:rPr lang="en-US" b="1" dirty="0"/>
              <a:t> IS VERY LESS.</a:t>
            </a:r>
          </a:p>
          <a:p>
            <a:r>
              <a:rPr lang="en-US" b="1" dirty="0"/>
              <a:t>THE ENCODED LDPC MESSAGE BIT WAS ALREADY PROVIDED.</a:t>
            </a:r>
          </a:p>
          <a:p>
            <a:r>
              <a:rPr lang="en-US" b="1" dirty="0"/>
              <a:t>THE DECODING ALGORITHM FOR LDPC CODES REMAINS THE SAME AS THAT OF THE PRODUCT CODES (AS ALREADY DISCUSSED) .</a:t>
            </a:r>
          </a:p>
        </p:txBody>
      </p:sp>
    </p:spTree>
    <p:extLst>
      <p:ext uri="{BB962C8B-B14F-4D97-AF65-F5344CB8AC3E}">
        <p14:creationId xmlns:p14="http://schemas.microsoft.com/office/powerpoint/2010/main" val="25785217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EC3C60-FA54-9F41-B83D-1639539256EC}"/>
              </a:ext>
            </a:extLst>
          </p:cNvPr>
          <p:cNvSpPr txBox="1"/>
          <p:nvPr/>
        </p:nvSpPr>
        <p:spPr>
          <a:xfrm>
            <a:off x="644373" y="1669220"/>
            <a:ext cx="3643674" cy="3199517"/>
          </a:xfrm>
          <a:prstGeom prst="rect">
            <a:avLst/>
          </a:prstGeom>
        </p:spPr>
        <p:txBody>
          <a:bodyPr vert="horz" lIns="91440" tIns="45720" rIns="91440" bIns="45720" rtlCol="0" anchor="ctr">
            <a:normAutofit/>
          </a:bodyPr>
          <a:lstStyle/>
          <a:p>
            <a:pPr>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  AS SHOWN IN THE FIGURE, 	FOR THE </a:t>
            </a:r>
            <a:r>
              <a:rPr lang="en-US" sz="2000" b="1" cap="small" dirty="0">
                <a:solidFill>
                  <a:srgbClr val="FFC000"/>
                </a:solidFill>
                <a:effectLst>
                  <a:glow rad="38100">
                    <a:schemeClr val="bg1">
                      <a:lumMod val="50000"/>
                      <a:lumOff val="50000"/>
                      <a:alpha val="20000"/>
                    </a:schemeClr>
                  </a:glow>
                  <a:outerShdw blurRad="44450" dist="12700" dir="13860000" algn="tl" rotWithShape="0">
                    <a:srgbClr val="000000">
                      <a:alpha val="20000"/>
                    </a:srgbClr>
                  </a:outerShdw>
                </a:effectLst>
              </a:rPr>
              <a:t>LDPC</a:t>
            </a: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 	DECODING, AS THE 	NUMBER OF ITERATIONS 	IN THE MONTE CARLO 	SIMULATION INCREASES, 	THE NUMBER OF 	ERASURES DECREASE. </a:t>
            </a:r>
          </a:p>
        </p:txBody>
      </p:sp>
      <p:pic>
        <p:nvPicPr>
          <p:cNvPr id="4" name="Content Placeholder 3" descr="A close up of text on a white background&#10;&#10;Description automatically generated">
            <a:extLst>
              <a:ext uri="{FF2B5EF4-FFF2-40B4-BE49-F238E27FC236}">
                <a16:creationId xmlns:a16="http://schemas.microsoft.com/office/drawing/2014/main" id="{AA6D630D-A901-BA47-A32A-9A1CACC1D643}"/>
              </a:ext>
            </a:extLst>
          </p:cNvPr>
          <p:cNvPicPr>
            <a:picLocks noGrp="1" noChangeAspect="1"/>
          </p:cNvPicPr>
          <p:nvPr>
            <p:ph idx="1"/>
          </p:nvPr>
        </p:nvPicPr>
        <p:blipFill>
          <a:blip r:embed="rId3"/>
          <a:stretch>
            <a:fillRect/>
          </a:stretch>
        </p:blipFill>
        <p:spPr>
          <a:xfrm>
            <a:off x="4748627" y="835263"/>
            <a:ext cx="6916633" cy="5187474"/>
          </a:xfrm>
          <a:prstGeom prst="roundRect">
            <a:avLst>
              <a:gd name="adj" fmla="val 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959832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871EE6A-2CDE-E041-B7E5-FC10F6DB0657}"/>
              </a:ext>
            </a:extLst>
          </p:cNvPr>
          <p:cNvSpPr txBox="1"/>
          <p:nvPr/>
        </p:nvSpPr>
        <p:spPr>
          <a:xfrm>
            <a:off x="533862" y="527119"/>
            <a:ext cx="3987802" cy="5803762"/>
          </a:xfrm>
          <a:prstGeom prst="rect">
            <a:avLst/>
          </a:prstGeom>
        </p:spPr>
        <p:txBody>
          <a:bodyPr vert="horz" lIns="91440" tIns="45720" rIns="91440" bIns="45720" rtlCol="0" anchor="ctr">
            <a:normAutofit lnSpcReduction="10000"/>
          </a:bodyPr>
          <a:lstStyle/>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Probability of error 		considered here is high as a 	result of which the number 	of bits that are erased 	increase.</a:t>
            </a:r>
          </a:p>
          <a:p>
            <a:pPr>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   Hence the chances of a case 	arising where the 	successful decoding isn’t 	possible (i.e. a circuit of 	erasures being formed) 	increases.</a:t>
            </a:r>
          </a:p>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In the code, when the value of 	all checker nodes does not 	change for two consecutive 	iterations, we terminate the 	code saying that it can not 	be decoded.</a:t>
            </a:r>
          </a:p>
          <a:p>
            <a:pPr marL="285750" indent="-285750">
              <a:lnSpc>
                <a:spcPct val="90000"/>
              </a:lnSpc>
              <a:spcBef>
                <a:spcPct val="20000"/>
              </a:spcBef>
              <a:spcAft>
                <a:spcPts val="600"/>
              </a:spcAft>
              <a:buClr>
                <a:schemeClr val="accent1"/>
              </a:buClr>
              <a:buSzPct val="100000"/>
              <a:buFont typeface="Arial"/>
              <a:buChar char="•"/>
            </a:pPr>
            <a:r>
              <a:rPr lang="en-US" sz="2000" b="1" cap="small" dirty="0">
                <a:effectLst>
                  <a:glow rad="38100">
                    <a:schemeClr val="bg1">
                      <a:lumMod val="50000"/>
                      <a:lumOff val="50000"/>
                      <a:alpha val="20000"/>
                    </a:schemeClr>
                  </a:glow>
                  <a:outerShdw blurRad="44450" dist="12700" dir="13860000" algn="tl" rotWithShape="0">
                    <a:srgbClr val="000000">
                      <a:alpha val="20000"/>
                    </a:srgbClr>
                  </a:outerShdw>
                </a:effectLst>
              </a:rPr>
              <a:t>Here, the slant line going 	towards zero says the above 	thing</a:t>
            </a:r>
            <a:r>
              <a:rPr lang="en-US" sz="1100" cap="small" dirty="0">
                <a:effectLst>
                  <a:glow rad="38100">
                    <a:schemeClr val="bg1">
                      <a:lumMod val="50000"/>
                      <a:lumOff val="50000"/>
                      <a:alpha val="20000"/>
                    </a:schemeClr>
                  </a:glow>
                  <a:outerShdw blurRad="44450" dist="12700" dir="13860000" algn="tl" rotWithShape="0">
                    <a:srgbClr val="000000">
                      <a:alpha val="20000"/>
                    </a:srgbClr>
                  </a:outerShdw>
                </a:effectLst>
              </a:rPr>
              <a:t>.</a:t>
            </a:r>
          </a:p>
          <a:p>
            <a:pPr>
              <a:lnSpc>
                <a:spcPct val="90000"/>
              </a:lnSpc>
              <a:spcBef>
                <a:spcPct val="20000"/>
              </a:spcBef>
              <a:spcAft>
                <a:spcPts val="600"/>
              </a:spcAft>
              <a:buClr>
                <a:schemeClr val="accent1"/>
              </a:buClr>
              <a:buSzPct val="100000"/>
              <a:buFont typeface="Arial"/>
              <a:buChar char="•"/>
            </a:pPr>
            <a:endParaRPr lang="en-US" sz="1100" cap="small" dirty="0">
              <a:effectLst>
                <a:glow rad="38100">
                  <a:schemeClr val="bg1">
                    <a:lumMod val="50000"/>
                    <a:lumOff val="50000"/>
                    <a:alpha val="20000"/>
                  </a:schemeClr>
                </a:glow>
                <a:outerShdw blurRad="44450" dist="12700" dir="13860000" algn="tl" rotWithShape="0">
                  <a:srgbClr val="000000">
                    <a:alpha val="20000"/>
                  </a:srgbClr>
                </a:outerShdw>
              </a:effectLst>
            </a:endParaRPr>
          </a:p>
        </p:txBody>
      </p:sp>
      <p:pic>
        <p:nvPicPr>
          <p:cNvPr id="5" name="Picture 4" descr="A close up of a mans face&#10;&#10;Description automatically generated">
            <a:extLst>
              <a:ext uri="{FF2B5EF4-FFF2-40B4-BE49-F238E27FC236}">
                <a16:creationId xmlns:a16="http://schemas.microsoft.com/office/drawing/2014/main" id="{49755D71-FD0F-FA4F-AC26-30C5380BD6A9}"/>
              </a:ext>
            </a:extLst>
          </p:cNvPr>
          <p:cNvPicPr>
            <a:picLocks noChangeAspect="1"/>
          </p:cNvPicPr>
          <p:nvPr/>
        </p:nvPicPr>
        <p:blipFill>
          <a:blip r:embed="rId3"/>
          <a:stretch>
            <a:fillRect/>
          </a:stretch>
        </p:blipFill>
        <p:spPr>
          <a:xfrm>
            <a:off x="4740341" y="834826"/>
            <a:ext cx="6917797" cy="5188347"/>
          </a:xfrm>
          <a:prstGeom prst="roundRect">
            <a:avLst>
              <a:gd name="adj" fmla="val 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4274960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05049-7B6A-3740-9B9E-3314020F98F8}"/>
              </a:ext>
            </a:extLst>
          </p:cNvPr>
          <p:cNvSpPr>
            <a:spLocks noGrp="1"/>
          </p:cNvSpPr>
          <p:nvPr>
            <p:ph type="title"/>
          </p:nvPr>
        </p:nvSpPr>
        <p:spPr>
          <a:xfrm>
            <a:off x="1141413" y="609600"/>
            <a:ext cx="9905998" cy="4498428"/>
          </a:xfrm>
        </p:spPr>
        <p:txBody>
          <a:bodyPr>
            <a:normAutofit/>
          </a:bodyPr>
          <a:lstStyle/>
          <a:p>
            <a:pPr algn="ctr"/>
            <a:r>
              <a:rPr lang="en-US" sz="4000" b="1" dirty="0"/>
              <a:t>conclusion</a:t>
            </a:r>
          </a:p>
        </p:txBody>
      </p:sp>
    </p:spTree>
    <p:extLst>
      <p:ext uri="{BB962C8B-B14F-4D97-AF65-F5344CB8AC3E}">
        <p14:creationId xmlns:p14="http://schemas.microsoft.com/office/powerpoint/2010/main" val="33474124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6D298-EA4C-0E48-976E-C1753D0531F8}"/>
              </a:ext>
            </a:extLst>
          </p:cNvPr>
          <p:cNvSpPr>
            <a:spLocks noGrp="1"/>
          </p:cNvSpPr>
          <p:nvPr>
            <p:ph type="title"/>
          </p:nvPr>
        </p:nvSpPr>
        <p:spPr>
          <a:xfrm>
            <a:off x="793668" y="1762496"/>
            <a:ext cx="10604664" cy="3333007"/>
          </a:xfrm>
        </p:spPr>
        <p:txBody>
          <a:bodyPr/>
          <a:lstStyle/>
          <a:p>
            <a:pPr algn="ctr"/>
            <a:r>
              <a:rPr lang="en-US" sz="5400" b="1" dirty="0"/>
              <a:t>Thank you</a:t>
            </a:r>
            <a:r>
              <a:rPr lang="en-US" b="1" dirty="0"/>
              <a:t> </a:t>
            </a:r>
          </a:p>
        </p:txBody>
      </p:sp>
    </p:spTree>
    <p:extLst>
      <p:ext uri="{BB962C8B-B14F-4D97-AF65-F5344CB8AC3E}">
        <p14:creationId xmlns:p14="http://schemas.microsoft.com/office/powerpoint/2010/main" val="4205793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F6805-A0DF-1540-B265-339AB1CEDF4F}"/>
              </a:ext>
            </a:extLst>
          </p:cNvPr>
          <p:cNvSpPr>
            <a:spLocks noGrp="1"/>
          </p:cNvSpPr>
          <p:nvPr>
            <p:ph type="title"/>
          </p:nvPr>
        </p:nvSpPr>
        <p:spPr>
          <a:xfrm>
            <a:off x="643191" y="609600"/>
            <a:ext cx="6573685" cy="1905000"/>
          </a:xfrm>
        </p:spPr>
        <p:txBody>
          <a:bodyPr>
            <a:normAutofit/>
          </a:bodyPr>
          <a:lstStyle/>
          <a:p>
            <a:r>
              <a:rPr lang="en-US" b="1" dirty="0"/>
              <a:t> PROBLEM</a:t>
            </a:r>
            <a:r>
              <a:rPr lang="en-US" dirty="0"/>
              <a:t> </a:t>
            </a:r>
            <a:r>
              <a:rPr lang="en-US" b="1" dirty="0"/>
              <a:t>STATEMENT</a:t>
            </a:r>
          </a:p>
        </p:txBody>
      </p:sp>
      <p:sp>
        <p:nvSpPr>
          <p:cNvPr id="3" name="Content Placeholder 2">
            <a:extLst>
              <a:ext uri="{FF2B5EF4-FFF2-40B4-BE49-F238E27FC236}">
                <a16:creationId xmlns:a16="http://schemas.microsoft.com/office/drawing/2014/main" id="{D7F2DEDE-1F1B-2E4A-B3ED-95A717D914AB}"/>
              </a:ext>
            </a:extLst>
          </p:cNvPr>
          <p:cNvSpPr>
            <a:spLocks noGrp="1"/>
          </p:cNvSpPr>
          <p:nvPr>
            <p:ph idx="1"/>
          </p:nvPr>
        </p:nvSpPr>
        <p:spPr>
          <a:xfrm>
            <a:off x="643192" y="2441712"/>
            <a:ext cx="6573684" cy="1974575"/>
          </a:xfrm>
        </p:spPr>
        <p:txBody>
          <a:bodyPr>
            <a:normAutofit/>
          </a:bodyPr>
          <a:lstStyle/>
          <a:p>
            <a:r>
              <a:rPr lang="en-US" sz="2800" b="1" dirty="0"/>
              <a:t>The aim is to create an efficient  message passing channel encoder and decoder for product and </a:t>
            </a:r>
            <a:r>
              <a:rPr lang="en-US" sz="2800" b="1" i="1" dirty="0"/>
              <a:t>ldpc</a:t>
            </a:r>
            <a:r>
              <a:rPr lang="en-US" sz="2800" b="1" dirty="0"/>
              <a:t> codes.</a:t>
            </a:r>
          </a:p>
        </p:txBody>
      </p:sp>
      <p:pic>
        <p:nvPicPr>
          <p:cNvPr id="7" name="Graphic 6" descr="Bullseye">
            <a:extLst>
              <a:ext uri="{FF2B5EF4-FFF2-40B4-BE49-F238E27FC236}">
                <a16:creationId xmlns:a16="http://schemas.microsoft.com/office/drawing/2014/main" id="{83908234-05B6-439F-BE64-21BE9267DF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674963" y="1384709"/>
            <a:ext cx="3872663" cy="3872663"/>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617434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3CABA-C9A6-1647-B0EE-347E04E07B44}"/>
              </a:ext>
            </a:extLst>
          </p:cNvPr>
          <p:cNvSpPr>
            <a:spLocks noGrp="1"/>
          </p:cNvSpPr>
          <p:nvPr>
            <p:ph type="title"/>
          </p:nvPr>
        </p:nvSpPr>
        <p:spPr>
          <a:xfrm>
            <a:off x="1143000" y="554165"/>
            <a:ext cx="9905998" cy="1905000"/>
          </a:xfrm>
        </p:spPr>
        <p:txBody>
          <a:bodyPr>
            <a:normAutofit/>
          </a:bodyPr>
          <a:lstStyle/>
          <a:p>
            <a:r>
              <a:rPr lang="en-US" sz="3600" dirty="0">
                <a:solidFill>
                  <a:srgbClr val="FFFF00"/>
                </a:solidFill>
              </a:rPr>
              <a:t>                    	</a:t>
            </a:r>
            <a:r>
              <a:rPr lang="en-US" sz="3600" b="1" dirty="0">
                <a:solidFill>
                  <a:srgbClr val="FFC000"/>
                </a:solidFill>
              </a:rPr>
              <a:t>BLOCK DIAGRAM</a:t>
            </a:r>
            <a:endParaRPr lang="en-US" sz="3600" dirty="0">
              <a:solidFill>
                <a:srgbClr val="FFC000"/>
              </a:solidFill>
            </a:endParaRPr>
          </a:p>
        </p:txBody>
      </p:sp>
      <p:sp>
        <p:nvSpPr>
          <p:cNvPr id="3" name="TextBox 2">
            <a:extLst>
              <a:ext uri="{FF2B5EF4-FFF2-40B4-BE49-F238E27FC236}">
                <a16:creationId xmlns:a16="http://schemas.microsoft.com/office/drawing/2014/main" id="{350B8B77-C12A-A24E-9E84-7322FA1FDEE8}"/>
              </a:ext>
            </a:extLst>
          </p:cNvPr>
          <p:cNvSpPr txBox="1"/>
          <p:nvPr/>
        </p:nvSpPr>
        <p:spPr>
          <a:xfrm>
            <a:off x="1586072" y="3970002"/>
            <a:ext cx="1677062" cy="461665"/>
          </a:xfrm>
          <a:prstGeom prst="rect">
            <a:avLst/>
          </a:prstGeom>
          <a:noFill/>
        </p:spPr>
        <p:txBody>
          <a:bodyPr wrap="none" rtlCol="0">
            <a:spAutoFit/>
          </a:bodyPr>
          <a:lstStyle/>
          <a:p>
            <a:r>
              <a:rPr lang="en-US" sz="2400" dirty="0">
                <a:solidFill>
                  <a:srgbClr val="FFFF00"/>
                </a:solidFill>
              </a:rPr>
              <a:t>ENCODER</a:t>
            </a:r>
          </a:p>
        </p:txBody>
      </p:sp>
      <p:sp>
        <p:nvSpPr>
          <p:cNvPr id="7" name="TextBox 6">
            <a:extLst>
              <a:ext uri="{FF2B5EF4-FFF2-40B4-BE49-F238E27FC236}">
                <a16:creationId xmlns:a16="http://schemas.microsoft.com/office/drawing/2014/main" id="{92A582D0-91BD-0D46-BE20-0629D5AD1D4A}"/>
              </a:ext>
            </a:extLst>
          </p:cNvPr>
          <p:cNvSpPr txBox="1"/>
          <p:nvPr/>
        </p:nvSpPr>
        <p:spPr>
          <a:xfrm>
            <a:off x="5278307" y="3977538"/>
            <a:ext cx="1635384" cy="461665"/>
          </a:xfrm>
          <a:prstGeom prst="rect">
            <a:avLst/>
          </a:prstGeom>
          <a:noFill/>
        </p:spPr>
        <p:txBody>
          <a:bodyPr wrap="none" rtlCol="0">
            <a:spAutoFit/>
          </a:bodyPr>
          <a:lstStyle/>
          <a:p>
            <a:r>
              <a:rPr lang="en-US" sz="2400" dirty="0">
                <a:solidFill>
                  <a:srgbClr val="FFFF00"/>
                </a:solidFill>
              </a:rPr>
              <a:t>CHANNEL</a:t>
            </a:r>
          </a:p>
        </p:txBody>
      </p:sp>
      <p:sp>
        <p:nvSpPr>
          <p:cNvPr id="9" name="TextBox 8">
            <a:extLst>
              <a:ext uri="{FF2B5EF4-FFF2-40B4-BE49-F238E27FC236}">
                <a16:creationId xmlns:a16="http://schemas.microsoft.com/office/drawing/2014/main" id="{9ED8EF4E-1521-D04E-B805-FA984CC5C5BB}"/>
              </a:ext>
            </a:extLst>
          </p:cNvPr>
          <p:cNvSpPr txBox="1"/>
          <p:nvPr/>
        </p:nvSpPr>
        <p:spPr>
          <a:xfrm>
            <a:off x="8849383" y="3977538"/>
            <a:ext cx="1821595" cy="461665"/>
          </a:xfrm>
          <a:prstGeom prst="rect">
            <a:avLst/>
          </a:prstGeom>
          <a:noFill/>
        </p:spPr>
        <p:txBody>
          <a:bodyPr wrap="square" rtlCol="0">
            <a:spAutoFit/>
          </a:bodyPr>
          <a:lstStyle/>
          <a:p>
            <a:r>
              <a:rPr lang="en-US" sz="2400" dirty="0">
                <a:solidFill>
                  <a:srgbClr val="FFFF00"/>
                </a:solidFill>
              </a:rPr>
              <a:t>DECODER</a:t>
            </a:r>
          </a:p>
        </p:txBody>
      </p:sp>
      <p:sp>
        <p:nvSpPr>
          <p:cNvPr id="23" name="Rectangle 22">
            <a:extLst>
              <a:ext uri="{FF2B5EF4-FFF2-40B4-BE49-F238E27FC236}">
                <a16:creationId xmlns:a16="http://schemas.microsoft.com/office/drawing/2014/main" id="{0B26FDE9-44E5-0A4E-9EF1-624C35614B3C}"/>
              </a:ext>
            </a:extLst>
          </p:cNvPr>
          <p:cNvSpPr/>
          <p:nvPr/>
        </p:nvSpPr>
        <p:spPr>
          <a:xfrm>
            <a:off x="1340464" y="3600289"/>
            <a:ext cx="2148017" cy="1216164"/>
          </a:xfrm>
          <a:prstGeom prst="rect">
            <a:avLst/>
          </a:prstGeom>
          <a:noFill/>
          <a:ln w="76200">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27" name="Rectangle 26">
            <a:extLst>
              <a:ext uri="{FF2B5EF4-FFF2-40B4-BE49-F238E27FC236}">
                <a16:creationId xmlns:a16="http://schemas.microsoft.com/office/drawing/2014/main" id="{27462532-6F3B-A94D-B112-463A6C66FFE7}"/>
              </a:ext>
            </a:extLst>
          </p:cNvPr>
          <p:cNvSpPr/>
          <p:nvPr/>
        </p:nvSpPr>
        <p:spPr>
          <a:xfrm>
            <a:off x="8686173" y="3600289"/>
            <a:ext cx="2148017" cy="1216164"/>
          </a:xfrm>
          <a:prstGeom prst="rect">
            <a:avLst/>
          </a:prstGeom>
          <a:noFill/>
          <a:ln w="76200">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28" name="Rectangle 27">
            <a:extLst>
              <a:ext uri="{FF2B5EF4-FFF2-40B4-BE49-F238E27FC236}">
                <a16:creationId xmlns:a16="http://schemas.microsoft.com/office/drawing/2014/main" id="{FDA6A606-C1A4-A147-857E-99BC4E157092}"/>
              </a:ext>
            </a:extLst>
          </p:cNvPr>
          <p:cNvSpPr/>
          <p:nvPr/>
        </p:nvSpPr>
        <p:spPr>
          <a:xfrm>
            <a:off x="5021991" y="3600289"/>
            <a:ext cx="2148017" cy="1216164"/>
          </a:xfrm>
          <a:prstGeom prst="rect">
            <a:avLst/>
          </a:prstGeom>
          <a:noFill/>
          <a:ln w="76200">
            <a:solidFill>
              <a:schemeClr val="accent1"/>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24" name="Right Arrow 23">
            <a:extLst>
              <a:ext uri="{FF2B5EF4-FFF2-40B4-BE49-F238E27FC236}">
                <a16:creationId xmlns:a16="http://schemas.microsoft.com/office/drawing/2014/main" id="{8286EC5D-112C-D946-B759-D78430AA6F93}"/>
              </a:ext>
            </a:extLst>
          </p:cNvPr>
          <p:cNvSpPr/>
          <p:nvPr/>
        </p:nvSpPr>
        <p:spPr>
          <a:xfrm>
            <a:off x="3547345" y="4109545"/>
            <a:ext cx="1457301" cy="2142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ight Arrow 29">
            <a:extLst>
              <a:ext uri="{FF2B5EF4-FFF2-40B4-BE49-F238E27FC236}">
                <a16:creationId xmlns:a16="http://schemas.microsoft.com/office/drawing/2014/main" id="{4D907115-9109-6741-9D8B-CDFBBCC8A951}"/>
              </a:ext>
            </a:extLst>
          </p:cNvPr>
          <p:cNvSpPr/>
          <p:nvPr/>
        </p:nvSpPr>
        <p:spPr>
          <a:xfrm>
            <a:off x="7187353" y="4093713"/>
            <a:ext cx="1457301" cy="2142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4284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690F3EE-0CD1-4520-B020-4E1DF3141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9EFDE1E9-7FE0-45CA-9DE2-237F77319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2270840"/>
          </a:xfrm>
          <a:custGeom>
            <a:avLst/>
            <a:gdLst>
              <a:gd name="connsiteX0" fmla="*/ 0 w 12192000"/>
              <a:gd name="connsiteY0" fmla="*/ 0 h 2270840"/>
              <a:gd name="connsiteX1" fmla="*/ 12192000 w 12192000"/>
              <a:gd name="connsiteY1" fmla="*/ 0 h 2270840"/>
              <a:gd name="connsiteX2" fmla="*/ 12192000 w 12192000"/>
              <a:gd name="connsiteY2" fmla="*/ 519831 h 2270840"/>
              <a:gd name="connsiteX3" fmla="*/ 12192000 w 12192000"/>
              <a:gd name="connsiteY3" fmla="*/ 744794 h 2270840"/>
              <a:gd name="connsiteX4" fmla="*/ 12192000 w 12192000"/>
              <a:gd name="connsiteY4" fmla="*/ 1754022 h 2270840"/>
              <a:gd name="connsiteX5" fmla="*/ 11957522 w 12192000"/>
              <a:gd name="connsiteY5" fmla="*/ 1797924 h 2270840"/>
              <a:gd name="connsiteX6" fmla="*/ 11679973 w 12192000"/>
              <a:gd name="connsiteY6" fmla="*/ 1847668 h 2270840"/>
              <a:gd name="connsiteX7" fmla="*/ 11401197 w 12192000"/>
              <a:gd name="connsiteY7" fmla="*/ 1896361 h 2270840"/>
              <a:gd name="connsiteX8" fmla="*/ 11121192 w 12192000"/>
              <a:gd name="connsiteY8" fmla="*/ 1938047 h 2270840"/>
              <a:gd name="connsiteX9" fmla="*/ 10842416 w 12192000"/>
              <a:gd name="connsiteY9" fmla="*/ 1980084 h 2270840"/>
              <a:gd name="connsiteX10" fmla="*/ 10562411 w 12192000"/>
              <a:gd name="connsiteY10" fmla="*/ 2019319 h 2270840"/>
              <a:gd name="connsiteX11" fmla="*/ 10286091 w 12192000"/>
              <a:gd name="connsiteY11" fmla="*/ 2052948 h 2270840"/>
              <a:gd name="connsiteX12" fmla="*/ 10006086 w 12192000"/>
              <a:gd name="connsiteY12" fmla="*/ 2084826 h 2270840"/>
              <a:gd name="connsiteX13" fmla="*/ 9727310 w 12192000"/>
              <a:gd name="connsiteY13" fmla="*/ 2113902 h 2270840"/>
              <a:gd name="connsiteX14" fmla="*/ 9453445 w 12192000"/>
              <a:gd name="connsiteY14" fmla="*/ 2139124 h 2270840"/>
              <a:gd name="connsiteX15" fmla="*/ 9175897 w 12192000"/>
              <a:gd name="connsiteY15" fmla="*/ 2164346 h 2270840"/>
              <a:gd name="connsiteX16" fmla="*/ 8902033 w 12192000"/>
              <a:gd name="connsiteY16" fmla="*/ 2185365 h 2270840"/>
              <a:gd name="connsiteX17" fmla="*/ 8628169 w 12192000"/>
              <a:gd name="connsiteY17" fmla="*/ 2201829 h 2270840"/>
              <a:gd name="connsiteX18" fmla="*/ 8355533 w 12192000"/>
              <a:gd name="connsiteY18" fmla="*/ 2218995 h 2270840"/>
              <a:gd name="connsiteX19" fmla="*/ 8085353 w 12192000"/>
              <a:gd name="connsiteY19" fmla="*/ 2233357 h 2270840"/>
              <a:gd name="connsiteX20" fmla="*/ 7817629 w 12192000"/>
              <a:gd name="connsiteY20" fmla="*/ 2243516 h 2270840"/>
              <a:gd name="connsiteX21" fmla="*/ 7549905 w 12192000"/>
              <a:gd name="connsiteY21" fmla="*/ 2252274 h 2270840"/>
              <a:gd name="connsiteX22" fmla="*/ 7284638 w 12192000"/>
              <a:gd name="connsiteY22" fmla="*/ 2260681 h 2270840"/>
              <a:gd name="connsiteX23" fmla="*/ 7023055 w 12192000"/>
              <a:gd name="connsiteY23" fmla="*/ 2264535 h 2270840"/>
              <a:gd name="connsiteX24" fmla="*/ 6761472 w 12192000"/>
              <a:gd name="connsiteY24" fmla="*/ 2268738 h 2270840"/>
              <a:gd name="connsiteX25" fmla="*/ 6503573 w 12192000"/>
              <a:gd name="connsiteY25" fmla="*/ 2270840 h 2270840"/>
              <a:gd name="connsiteX26" fmla="*/ 6248130 w 12192000"/>
              <a:gd name="connsiteY26" fmla="*/ 2268738 h 2270840"/>
              <a:gd name="connsiteX27" fmla="*/ 5995144 w 12192000"/>
              <a:gd name="connsiteY27" fmla="*/ 2268738 h 2270840"/>
              <a:gd name="connsiteX28" fmla="*/ 5744613 w 12192000"/>
              <a:gd name="connsiteY28" fmla="*/ 2264535 h 2270840"/>
              <a:gd name="connsiteX29" fmla="*/ 5498995 w 12192000"/>
              <a:gd name="connsiteY29" fmla="*/ 2258229 h 2270840"/>
              <a:gd name="connsiteX30" fmla="*/ 5255834 w 12192000"/>
              <a:gd name="connsiteY30" fmla="*/ 2252274 h 2270840"/>
              <a:gd name="connsiteX31" fmla="*/ 5017584 w 12192000"/>
              <a:gd name="connsiteY31" fmla="*/ 2245618 h 2270840"/>
              <a:gd name="connsiteX32" fmla="*/ 4780562 w 12192000"/>
              <a:gd name="connsiteY32" fmla="*/ 2235459 h 2270840"/>
              <a:gd name="connsiteX33" fmla="*/ 4547227 w 12192000"/>
              <a:gd name="connsiteY33" fmla="*/ 2224599 h 2270840"/>
              <a:gd name="connsiteX34" fmla="*/ 4318800 w 12192000"/>
              <a:gd name="connsiteY34" fmla="*/ 2214791 h 2270840"/>
              <a:gd name="connsiteX35" fmla="*/ 3873004 w 12192000"/>
              <a:gd name="connsiteY35" fmla="*/ 2187116 h 2270840"/>
              <a:gd name="connsiteX36" fmla="*/ 3445628 w 12192000"/>
              <a:gd name="connsiteY36" fmla="*/ 2157691 h 2270840"/>
              <a:gd name="connsiteX37" fmla="*/ 3035446 w 12192000"/>
              <a:gd name="connsiteY37" fmla="*/ 2126863 h 2270840"/>
              <a:gd name="connsiteX38" fmla="*/ 2647370 w 12192000"/>
              <a:gd name="connsiteY38" fmla="*/ 2092884 h 2270840"/>
              <a:gd name="connsiteX39" fmla="*/ 2276487 w 12192000"/>
              <a:gd name="connsiteY39" fmla="*/ 2057502 h 2270840"/>
              <a:gd name="connsiteX40" fmla="*/ 1932621 w 12192000"/>
              <a:gd name="connsiteY40" fmla="*/ 2019319 h 2270840"/>
              <a:gd name="connsiteX41" fmla="*/ 1609634 w 12192000"/>
              <a:gd name="connsiteY41" fmla="*/ 1981836 h 2270840"/>
              <a:gd name="connsiteX42" fmla="*/ 1312435 w 12192000"/>
              <a:gd name="connsiteY42" fmla="*/ 1944353 h 2270840"/>
              <a:gd name="connsiteX43" fmla="*/ 1039799 w 12192000"/>
              <a:gd name="connsiteY43" fmla="*/ 1908972 h 2270840"/>
              <a:gd name="connsiteX44" fmla="*/ 797865 w 12192000"/>
              <a:gd name="connsiteY44" fmla="*/ 1875342 h 2270840"/>
              <a:gd name="connsiteX45" fmla="*/ 579265 w 12192000"/>
              <a:gd name="connsiteY45" fmla="*/ 1843464 h 2270840"/>
              <a:gd name="connsiteX46" fmla="*/ 395052 w 12192000"/>
              <a:gd name="connsiteY46" fmla="*/ 1816841 h 2270840"/>
              <a:gd name="connsiteX47" fmla="*/ 240312 w 12192000"/>
              <a:gd name="connsiteY47" fmla="*/ 1791618 h 2270840"/>
              <a:gd name="connsiteX48" fmla="*/ 27853 w 12192000"/>
              <a:gd name="connsiteY48" fmla="*/ 1755537 h 2270840"/>
              <a:gd name="connsiteX49" fmla="*/ 0 w 12192000"/>
              <a:gd name="connsiteY49" fmla="*/ 1750824 h 2270840"/>
              <a:gd name="connsiteX50" fmla="*/ 0 w 12192000"/>
              <a:gd name="connsiteY50" fmla="*/ 744794 h 2270840"/>
              <a:gd name="connsiteX51" fmla="*/ 0 w 12192000"/>
              <a:gd name="connsiteY51" fmla="*/ 519831 h 227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270840">
                <a:moveTo>
                  <a:pt x="0" y="0"/>
                </a:moveTo>
                <a:lnTo>
                  <a:pt x="12192000" y="0"/>
                </a:lnTo>
                <a:lnTo>
                  <a:pt x="12192000" y="519831"/>
                </a:lnTo>
                <a:lnTo>
                  <a:pt x="12192000" y="744794"/>
                </a:lnTo>
                <a:lnTo>
                  <a:pt x="12192000" y="1754022"/>
                </a:lnTo>
                <a:lnTo>
                  <a:pt x="11957522" y="1797924"/>
                </a:lnTo>
                <a:lnTo>
                  <a:pt x="11679973" y="1847668"/>
                </a:lnTo>
                <a:lnTo>
                  <a:pt x="11401197" y="1896361"/>
                </a:lnTo>
                <a:lnTo>
                  <a:pt x="11121192" y="1938047"/>
                </a:lnTo>
                <a:lnTo>
                  <a:pt x="10842416" y="1980084"/>
                </a:lnTo>
                <a:lnTo>
                  <a:pt x="10562411" y="2019319"/>
                </a:lnTo>
                <a:lnTo>
                  <a:pt x="10286091" y="2052948"/>
                </a:lnTo>
                <a:lnTo>
                  <a:pt x="10006086" y="2084826"/>
                </a:lnTo>
                <a:lnTo>
                  <a:pt x="9727310" y="2113902"/>
                </a:lnTo>
                <a:lnTo>
                  <a:pt x="9453445" y="2139124"/>
                </a:lnTo>
                <a:lnTo>
                  <a:pt x="9175897" y="2164346"/>
                </a:lnTo>
                <a:lnTo>
                  <a:pt x="8902033" y="2185365"/>
                </a:lnTo>
                <a:lnTo>
                  <a:pt x="8628169" y="2201829"/>
                </a:lnTo>
                <a:lnTo>
                  <a:pt x="8355533" y="2218995"/>
                </a:lnTo>
                <a:lnTo>
                  <a:pt x="8085353" y="2233357"/>
                </a:lnTo>
                <a:lnTo>
                  <a:pt x="7817629" y="2243516"/>
                </a:lnTo>
                <a:lnTo>
                  <a:pt x="7549905" y="2252274"/>
                </a:lnTo>
                <a:lnTo>
                  <a:pt x="7284638" y="2260681"/>
                </a:lnTo>
                <a:lnTo>
                  <a:pt x="7023055" y="2264535"/>
                </a:lnTo>
                <a:lnTo>
                  <a:pt x="6761472" y="2268738"/>
                </a:lnTo>
                <a:lnTo>
                  <a:pt x="6503573" y="2270840"/>
                </a:lnTo>
                <a:lnTo>
                  <a:pt x="6248130" y="2268738"/>
                </a:lnTo>
                <a:lnTo>
                  <a:pt x="5995144" y="2268738"/>
                </a:lnTo>
                <a:lnTo>
                  <a:pt x="5744613" y="2264535"/>
                </a:lnTo>
                <a:lnTo>
                  <a:pt x="5498995" y="2258229"/>
                </a:lnTo>
                <a:lnTo>
                  <a:pt x="5255834" y="2252274"/>
                </a:lnTo>
                <a:lnTo>
                  <a:pt x="5017584" y="2245618"/>
                </a:lnTo>
                <a:lnTo>
                  <a:pt x="4780562" y="2235459"/>
                </a:lnTo>
                <a:lnTo>
                  <a:pt x="4547227" y="2224599"/>
                </a:lnTo>
                <a:lnTo>
                  <a:pt x="4318800" y="2214791"/>
                </a:lnTo>
                <a:lnTo>
                  <a:pt x="3873004" y="2187116"/>
                </a:lnTo>
                <a:lnTo>
                  <a:pt x="3445628" y="2157691"/>
                </a:lnTo>
                <a:lnTo>
                  <a:pt x="3035446" y="2126863"/>
                </a:lnTo>
                <a:lnTo>
                  <a:pt x="2647370" y="2092884"/>
                </a:lnTo>
                <a:lnTo>
                  <a:pt x="2276487" y="2057502"/>
                </a:lnTo>
                <a:lnTo>
                  <a:pt x="1932621" y="2019319"/>
                </a:lnTo>
                <a:lnTo>
                  <a:pt x="1609634" y="1981836"/>
                </a:lnTo>
                <a:lnTo>
                  <a:pt x="1312435" y="1944353"/>
                </a:lnTo>
                <a:lnTo>
                  <a:pt x="1039799" y="1908972"/>
                </a:lnTo>
                <a:lnTo>
                  <a:pt x="797865" y="1875342"/>
                </a:lnTo>
                <a:lnTo>
                  <a:pt x="579265" y="1843464"/>
                </a:lnTo>
                <a:lnTo>
                  <a:pt x="395052" y="1816841"/>
                </a:lnTo>
                <a:lnTo>
                  <a:pt x="240312" y="1791618"/>
                </a:lnTo>
                <a:lnTo>
                  <a:pt x="27853" y="1755537"/>
                </a:lnTo>
                <a:lnTo>
                  <a:pt x="0" y="1750824"/>
                </a:lnTo>
                <a:lnTo>
                  <a:pt x="0" y="744794"/>
                </a:lnTo>
                <a:lnTo>
                  <a:pt x="0" y="519831"/>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5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E9EB929-1724-B641-A770-F5B164CF4118}"/>
              </a:ext>
            </a:extLst>
          </p:cNvPr>
          <p:cNvSpPr>
            <a:spLocks noGrp="1"/>
          </p:cNvSpPr>
          <p:nvPr>
            <p:ph type="title"/>
          </p:nvPr>
        </p:nvSpPr>
        <p:spPr>
          <a:xfrm>
            <a:off x="1141413" y="609600"/>
            <a:ext cx="9905998" cy="1173480"/>
          </a:xfrm>
        </p:spPr>
        <p:txBody>
          <a:bodyPr>
            <a:normAutofit/>
          </a:bodyPr>
          <a:lstStyle/>
          <a:p>
            <a:pPr algn="ctr"/>
            <a:r>
              <a:rPr lang="en-US" b="1" dirty="0">
                <a:solidFill>
                  <a:srgbClr val="FFC000"/>
                </a:solidFill>
              </a:rPr>
              <a:t>	LOGIC FOR ENCODER</a:t>
            </a:r>
            <a:br>
              <a:rPr lang="en-US" b="1" dirty="0">
                <a:solidFill>
                  <a:srgbClr val="FFC000"/>
                </a:solidFill>
              </a:rPr>
            </a:br>
            <a:r>
              <a:rPr lang="en-US" b="1" dirty="0">
                <a:solidFill>
                  <a:srgbClr val="FFC000"/>
                </a:solidFill>
              </a:rPr>
              <a:t>   (PRODUCT CODE)</a:t>
            </a:r>
          </a:p>
        </p:txBody>
      </p:sp>
      <p:sp>
        <p:nvSpPr>
          <p:cNvPr id="3" name="Content Placeholder 2">
            <a:extLst>
              <a:ext uri="{FF2B5EF4-FFF2-40B4-BE49-F238E27FC236}">
                <a16:creationId xmlns:a16="http://schemas.microsoft.com/office/drawing/2014/main" id="{BFD30B0F-559A-064E-9401-2A908FE5A25F}"/>
              </a:ext>
            </a:extLst>
          </p:cNvPr>
          <p:cNvSpPr>
            <a:spLocks noGrp="1"/>
          </p:cNvSpPr>
          <p:nvPr>
            <p:ph idx="1"/>
          </p:nvPr>
        </p:nvSpPr>
        <p:spPr>
          <a:xfrm>
            <a:off x="1141413" y="2666999"/>
            <a:ext cx="9905998" cy="3124201"/>
          </a:xfrm>
        </p:spPr>
        <p:txBody>
          <a:bodyPr>
            <a:normAutofit lnSpcReduction="10000"/>
          </a:bodyPr>
          <a:lstStyle/>
          <a:p>
            <a:r>
              <a:rPr lang="en-US" sz="2400" b="1" dirty="0"/>
              <a:t>FOR ANY </a:t>
            </a:r>
            <a:r>
              <a:rPr lang="en-US" sz="2400" b="1" dirty="0">
                <a:solidFill>
                  <a:srgbClr val="FFC000"/>
                </a:solidFill>
              </a:rPr>
              <a:t>K</a:t>
            </a:r>
            <a:r>
              <a:rPr lang="en-US" sz="2400" b="1" dirty="0"/>
              <a:t> BIT LONG INFORMATION SEQUENCE, THE ENCODED MESSAGE BECOMES  </a:t>
            </a:r>
            <a:r>
              <a:rPr lang="en-US" sz="2400" b="1" dirty="0">
                <a:solidFill>
                  <a:srgbClr val="FFC000"/>
                </a:solidFill>
              </a:rPr>
              <a:t>N</a:t>
            </a:r>
            <a:r>
              <a:rPr lang="en-US" sz="2400" b="1" dirty="0"/>
              <a:t> BIT LONG WHERE </a:t>
            </a:r>
          </a:p>
          <a:p>
            <a:r>
              <a:rPr lang="en-US" sz="2400" b="1" dirty="0">
                <a:solidFill>
                  <a:srgbClr val="FFC000"/>
                </a:solidFill>
              </a:rPr>
              <a:t>N = (√K+1)</a:t>
            </a:r>
            <a:r>
              <a:rPr lang="en-US" sz="2400" b="1" baseline="30000" dirty="0">
                <a:solidFill>
                  <a:srgbClr val="FFC000"/>
                </a:solidFill>
              </a:rPr>
              <a:t>2</a:t>
            </a:r>
          </a:p>
          <a:p>
            <a:r>
              <a:rPr lang="en-US" sz="2400" b="1" dirty="0"/>
              <a:t>FOR ENCODING A K BIT MESSAGE WE CREATE A GENERATOR MATRIX OF DIMENSIONS ‘</a:t>
            </a:r>
            <a:r>
              <a:rPr lang="en-US" sz="2400" b="1" dirty="0">
                <a:solidFill>
                  <a:srgbClr val="FFC000"/>
                </a:solidFill>
              </a:rPr>
              <a:t>N × K</a:t>
            </a:r>
            <a:r>
              <a:rPr lang="en-US" sz="2400" b="1" dirty="0"/>
              <a:t>’ WHICH IS THEN MULTIPLIED TO A MESSAGE MATRIX OF DIMENSIONS ‘</a:t>
            </a:r>
            <a:r>
              <a:rPr lang="en-US" sz="2400" b="1" dirty="0">
                <a:solidFill>
                  <a:srgbClr val="FFC000"/>
                </a:solidFill>
              </a:rPr>
              <a:t>K × 1</a:t>
            </a:r>
            <a:r>
              <a:rPr lang="en-US" sz="2400" b="1" dirty="0"/>
              <a:t>’. HENCE THE ENCODED MESSAGE IS A MATRIX OF DIMENSIONS ‘</a:t>
            </a:r>
            <a:r>
              <a:rPr lang="en-US" sz="2400" b="1" dirty="0">
                <a:solidFill>
                  <a:srgbClr val="FFC000"/>
                </a:solidFill>
              </a:rPr>
              <a:t>N × 1</a:t>
            </a:r>
            <a:r>
              <a:rPr lang="en-US" sz="2400" b="1" dirty="0"/>
              <a:t>’.</a:t>
            </a:r>
          </a:p>
          <a:p>
            <a:pPr marL="0" indent="0">
              <a:buNone/>
            </a:pPr>
            <a:r>
              <a:rPr lang="en-US" b="1" dirty="0"/>
              <a:t> THE ENCODED MESSAGE ACTS AS AN INPUT FOR THE CHANNELS.</a:t>
            </a:r>
          </a:p>
        </p:txBody>
      </p:sp>
    </p:spTree>
    <p:extLst>
      <p:ext uri="{BB962C8B-B14F-4D97-AF65-F5344CB8AC3E}">
        <p14:creationId xmlns:p14="http://schemas.microsoft.com/office/powerpoint/2010/main" val="2698886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0A33-837D-054B-AB98-86CC91615EFB}"/>
              </a:ext>
            </a:extLst>
          </p:cNvPr>
          <p:cNvSpPr>
            <a:spLocks noGrp="1"/>
          </p:cNvSpPr>
          <p:nvPr>
            <p:ph type="title"/>
          </p:nvPr>
        </p:nvSpPr>
        <p:spPr>
          <a:xfrm>
            <a:off x="1141413" y="609600"/>
            <a:ext cx="9905998" cy="900701"/>
          </a:xfrm>
        </p:spPr>
        <p:txBody>
          <a:bodyPr/>
          <a:lstStyle/>
          <a:p>
            <a:pPr algn="ctr"/>
            <a:r>
              <a:rPr lang="en-US" b="1" dirty="0"/>
              <a:t>Generator matrix</a:t>
            </a:r>
          </a:p>
        </p:txBody>
      </p:sp>
      <p:graphicFrame>
        <p:nvGraphicFramePr>
          <p:cNvPr id="6" name="Table 5">
            <a:extLst>
              <a:ext uri="{FF2B5EF4-FFF2-40B4-BE49-F238E27FC236}">
                <a16:creationId xmlns:a16="http://schemas.microsoft.com/office/drawing/2014/main" id="{DCF1B4F7-F6B7-0146-AFD7-821C1370BE71}"/>
              </a:ext>
            </a:extLst>
          </p:cNvPr>
          <p:cNvGraphicFramePr>
            <a:graphicFrameLocks noGrp="1"/>
          </p:cNvGraphicFramePr>
          <p:nvPr>
            <p:extLst>
              <p:ext uri="{D42A27DB-BD31-4B8C-83A1-F6EECF244321}">
                <p14:modId xmlns:p14="http://schemas.microsoft.com/office/powerpoint/2010/main" val="4273429505"/>
              </p:ext>
            </p:extLst>
          </p:nvPr>
        </p:nvGraphicFramePr>
        <p:xfrm>
          <a:off x="4898044" y="1787702"/>
          <a:ext cx="2392736" cy="4355181"/>
        </p:xfrm>
        <a:graphic>
          <a:graphicData uri="http://schemas.openxmlformats.org/drawingml/2006/table">
            <a:tbl>
              <a:tblPr firstRow="1" bandRow="1">
                <a:tableStyleId>{5C22544A-7EE6-4342-B048-85BDC9FD1C3A}</a:tableStyleId>
              </a:tblPr>
              <a:tblGrid>
                <a:gridCol w="598184">
                  <a:extLst>
                    <a:ext uri="{9D8B030D-6E8A-4147-A177-3AD203B41FA5}">
                      <a16:colId xmlns:a16="http://schemas.microsoft.com/office/drawing/2014/main" val="819241198"/>
                    </a:ext>
                  </a:extLst>
                </a:gridCol>
                <a:gridCol w="598184">
                  <a:extLst>
                    <a:ext uri="{9D8B030D-6E8A-4147-A177-3AD203B41FA5}">
                      <a16:colId xmlns:a16="http://schemas.microsoft.com/office/drawing/2014/main" val="910033879"/>
                    </a:ext>
                  </a:extLst>
                </a:gridCol>
                <a:gridCol w="598184">
                  <a:extLst>
                    <a:ext uri="{9D8B030D-6E8A-4147-A177-3AD203B41FA5}">
                      <a16:colId xmlns:a16="http://schemas.microsoft.com/office/drawing/2014/main" val="2162149709"/>
                    </a:ext>
                  </a:extLst>
                </a:gridCol>
                <a:gridCol w="598184">
                  <a:extLst>
                    <a:ext uri="{9D8B030D-6E8A-4147-A177-3AD203B41FA5}">
                      <a16:colId xmlns:a16="http://schemas.microsoft.com/office/drawing/2014/main" val="1544873732"/>
                    </a:ext>
                  </a:extLst>
                </a:gridCol>
              </a:tblGrid>
              <a:tr h="483909">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15533322"/>
                  </a:ext>
                </a:extLst>
              </a:tr>
              <a:tr h="483909">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01042994"/>
                  </a:ext>
                </a:extLst>
              </a:tr>
              <a:tr h="483909">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6514607"/>
                  </a:ext>
                </a:extLst>
              </a:tr>
              <a:tr h="483909">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0185257"/>
                  </a:ext>
                </a:extLst>
              </a:tr>
              <a:tr h="483909">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32861778"/>
                  </a:ext>
                </a:extLst>
              </a:tr>
              <a:tr h="483909">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52589964"/>
                  </a:ext>
                </a:extLst>
              </a:tr>
              <a:tr h="483909">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70112041"/>
                  </a:ext>
                </a:extLst>
              </a:tr>
              <a:tr h="483909">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87683118"/>
                  </a:ext>
                </a:extLst>
              </a:tr>
              <a:tr h="483909">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14049353"/>
                  </a:ext>
                </a:extLst>
              </a:tr>
            </a:tbl>
          </a:graphicData>
        </a:graphic>
      </p:graphicFrame>
      <p:sp>
        <p:nvSpPr>
          <p:cNvPr id="7" name="TextBox 6">
            <a:extLst>
              <a:ext uri="{FF2B5EF4-FFF2-40B4-BE49-F238E27FC236}">
                <a16:creationId xmlns:a16="http://schemas.microsoft.com/office/drawing/2014/main" id="{FB73192E-EAC5-1D41-94B0-3D2A3ED4FF9E}"/>
              </a:ext>
            </a:extLst>
          </p:cNvPr>
          <p:cNvSpPr txBox="1"/>
          <p:nvPr/>
        </p:nvSpPr>
        <p:spPr>
          <a:xfrm>
            <a:off x="3904180" y="3734461"/>
            <a:ext cx="800219" cy="461665"/>
          </a:xfrm>
          <a:prstGeom prst="rect">
            <a:avLst/>
          </a:prstGeom>
          <a:noFill/>
        </p:spPr>
        <p:txBody>
          <a:bodyPr wrap="none" rtlCol="0">
            <a:spAutoFit/>
          </a:bodyPr>
          <a:lstStyle/>
          <a:p>
            <a:r>
              <a:rPr lang="en-US" sz="2400" b="1" dirty="0"/>
              <a:t>G = </a:t>
            </a:r>
          </a:p>
        </p:txBody>
      </p:sp>
    </p:spTree>
    <p:extLst>
      <p:ext uri="{BB962C8B-B14F-4D97-AF65-F5344CB8AC3E}">
        <p14:creationId xmlns:p14="http://schemas.microsoft.com/office/powerpoint/2010/main" val="2215010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FA87B-06AD-1348-91F6-D65589B6E6A1}"/>
              </a:ext>
            </a:extLst>
          </p:cNvPr>
          <p:cNvSpPr>
            <a:spLocks noGrp="1"/>
          </p:cNvSpPr>
          <p:nvPr>
            <p:ph type="title"/>
          </p:nvPr>
        </p:nvSpPr>
        <p:spPr>
          <a:xfrm>
            <a:off x="1141413" y="694871"/>
            <a:ext cx="9905998" cy="1905000"/>
          </a:xfrm>
        </p:spPr>
        <p:txBody>
          <a:bodyPr/>
          <a:lstStyle/>
          <a:p>
            <a:pPr algn="ctr"/>
            <a:r>
              <a:rPr lang="en-US" b="1" dirty="0"/>
              <a:t>Parity check matrix</a:t>
            </a:r>
          </a:p>
        </p:txBody>
      </p:sp>
      <p:graphicFrame>
        <p:nvGraphicFramePr>
          <p:cNvPr id="4" name="Table 3">
            <a:extLst>
              <a:ext uri="{FF2B5EF4-FFF2-40B4-BE49-F238E27FC236}">
                <a16:creationId xmlns:a16="http://schemas.microsoft.com/office/drawing/2014/main" id="{D1CA415C-37E3-E54E-B9DB-1B63494EB7B8}"/>
              </a:ext>
            </a:extLst>
          </p:cNvPr>
          <p:cNvGraphicFramePr>
            <a:graphicFrameLocks noGrp="1"/>
          </p:cNvGraphicFramePr>
          <p:nvPr>
            <p:extLst>
              <p:ext uri="{D42A27DB-BD31-4B8C-83A1-F6EECF244321}">
                <p14:modId xmlns:p14="http://schemas.microsoft.com/office/powerpoint/2010/main" val="4109454531"/>
              </p:ext>
            </p:extLst>
          </p:nvPr>
        </p:nvGraphicFramePr>
        <p:xfrm>
          <a:off x="1266473" y="2585249"/>
          <a:ext cx="5388678" cy="1981200"/>
        </p:xfrm>
        <a:graphic>
          <a:graphicData uri="http://schemas.openxmlformats.org/drawingml/2006/table">
            <a:tbl>
              <a:tblPr firstRow="1" bandRow="1">
                <a:tableStyleId>{5C22544A-7EE6-4342-B048-85BDC9FD1C3A}</a:tableStyleId>
              </a:tblPr>
              <a:tblGrid>
                <a:gridCol w="598742">
                  <a:extLst>
                    <a:ext uri="{9D8B030D-6E8A-4147-A177-3AD203B41FA5}">
                      <a16:colId xmlns:a16="http://schemas.microsoft.com/office/drawing/2014/main" val="754744095"/>
                    </a:ext>
                  </a:extLst>
                </a:gridCol>
                <a:gridCol w="598742">
                  <a:extLst>
                    <a:ext uri="{9D8B030D-6E8A-4147-A177-3AD203B41FA5}">
                      <a16:colId xmlns:a16="http://schemas.microsoft.com/office/drawing/2014/main" val="4046610353"/>
                    </a:ext>
                  </a:extLst>
                </a:gridCol>
                <a:gridCol w="598742">
                  <a:extLst>
                    <a:ext uri="{9D8B030D-6E8A-4147-A177-3AD203B41FA5}">
                      <a16:colId xmlns:a16="http://schemas.microsoft.com/office/drawing/2014/main" val="2755295594"/>
                    </a:ext>
                  </a:extLst>
                </a:gridCol>
                <a:gridCol w="598742">
                  <a:extLst>
                    <a:ext uri="{9D8B030D-6E8A-4147-A177-3AD203B41FA5}">
                      <a16:colId xmlns:a16="http://schemas.microsoft.com/office/drawing/2014/main" val="1049643270"/>
                    </a:ext>
                  </a:extLst>
                </a:gridCol>
                <a:gridCol w="598742">
                  <a:extLst>
                    <a:ext uri="{9D8B030D-6E8A-4147-A177-3AD203B41FA5}">
                      <a16:colId xmlns:a16="http://schemas.microsoft.com/office/drawing/2014/main" val="2857518051"/>
                    </a:ext>
                  </a:extLst>
                </a:gridCol>
                <a:gridCol w="598742">
                  <a:extLst>
                    <a:ext uri="{9D8B030D-6E8A-4147-A177-3AD203B41FA5}">
                      <a16:colId xmlns:a16="http://schemas.microsoft.com/office/drawing/2014/main" val="1437394957"/>
                    </a:ext>
                  </a:extLst>
                </a:gridCol>
                <a:gridCol w="598742">
                  <a:extLst>
                    <a:ext uri="{9D8B030D-6E8A-4147-A177-3AD203B41FA5}">
                      <a16:colId xmlns:a16="http://schemas.microsoft.com/office/drawing/2014/main" val="3200594570"/>
                    </a:ext>
                  </a:extLst>
                </a:gridCol>
                <a:gridCol w="598742">
                  <a:extLst>
                    <a:ext uri="{9D8B030D-6E8A-4147-A177-3AD203B41FA5}">
                      <a16:colId xmlns:a16="http://schemas.microsoft.com/office/drawing/2014/main" val="3877463199"/>
                    </a:ext>
                  </a:extLst>
                </a:gridCol>
                <a:gridCol w="598742">
                  <a:extLst>
                    <a:ext uri="{9D8B030D-6E8A-4147-A177-3AD203B41FA5}">
                      <a16:colId xmlns:a16="http://schemas.microsoft.com/office/drawing/2014/main" val="2187625228"/>
                    </a:ext>
                  </a:extLst>
                </a:gridCol>
              </a:tblGrid>
              <a:tr h="370840">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2791964"/>
                  </a:ext>
                </a:extLst>
              </a:tr>
              <a:tr h="370840">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77213087"/>
                  </a:ext>
                </a:extLst>
              </a:tr>
              <a:tr h="370840">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278216"/>
                  </a:ext>
                </a:extLst>
              </a:tr>
              <a:tr h="370840">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52527208"/>
                  </a:ext>
                </a:extLst>
              </a:tr>
              <a:tr h="370840">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b="1" dirty="0">
                          <a:solidFill>
                            <a:schemeClr val="tx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34556835"/>
                  </a:ext>
                </a:extLst>
              </a:tr>
            </a:tbl>
          </a:graphicData>
        </a:graphic>
      </p:graphicFrame>
      <p:sp>
        <p:nvSpPr>
          <p:cNvPr id="5" name="TextBox 4">
            <a:extLst>
              <a:ext uri="{FF2B5EF4-FFF2-40B4-BE49-F238E27FC236}">
                <a16:creationId xmlns:a16="http://schemas.microsoft.com/office/drawing/2014/main" id="{982311C1-0411-354A-81D6-77BA96A82827}"/>
              </a:ext>
            </a:extLst>
          </p:cNvPr>
          <p:cNvSpPr txBox="1"/>
          <p:nvPr/>
        </p:nvSpPr>
        <p:spPr>
          <a:xfrm>
            <a:off x="302722" y="3345017"/>
            <a:ext cx="838691" cy="461665"/>
          </a:xfrm>
          <a:prstGeom prst="rect">
            <a:avLst/>
          </a:prstGeom>
          <a:noFill/>
        </p:spPr>
        <p:txBody>
          <a:bodyPr wrap="none" rtlCol="0">
            <a:spAutoFit/>
          </a:bodyPr>
          <a:lstStyle/>
          <a:p>
            <a:r>
              <a:rPr lang="en-US" sz="2400" b="1" dirty="0"/>
              <a:t>H   =</a:t>
            </a:r>
          </a:p>
        </p:txBody>
      </p:sp>
      <p:sp>
        <p:nvSpPr>
          <p:cNvPr id="3" name="Rectangle 2">
            <a:extLst>
              <a:ext uri="{FF2B5EF4-FFF2-40B4-BE49-F238E27FC236}">
                <a16:creationId xmlns:a16="http://schemas.microsoft.com/office/drawing/2014/main" id="{37FDBE81-218C-6142-812D-B19AC2CAAF76}"/>
              </a:ext>
            </a:extLst>
          </p:cNvPr>
          <p:cNvSpPr/>
          <p:nvPr/>
        </p:nvSpPr>
        <p:spPr>
          <a:xfrm>
            <a:off x="7751403" y="2428998"/>
            <a:ext cx="6096000" cy="2308324"/>
          </a:xfrm>
          <a:prstGeom prst="rect">
            <a:avLst/>
          </a:prstGeom>
        </p:spPr>
        <p:txBody>
          <a:bodyPr>
            <a:spAutoFit/>
          </a:bodyPr>
          <a:lstStyle/>
          <a:p>
            <a:r>
              <a:rPr lang="en-US" b="1" dirty="0">
                <a:solidFill>
                  <a:srgbClr val="FF0000"/>
                </a:solidFill>
              </a:rPr>
              <a:t>Advanced H matrix</a:t>
            </a:r>
          </a:p>
          <a:p>
            <a:r>
              <a:rPr lang="en-US" b="1" dirty="0"/>
              <a:t>[ 1, 1, 0, 0, 1, 0, 0, 0, 0 ]</a:t>
            </a:r>
          </a:p>
          <a:p>
            <a:r>
              <a:rPr lang="en-US" b="1" dirty="0"/>
              <a:t>[ 0, 0, 1, 1, 0, 1, 0, 0, 0 ]</a:t>
            </a:r>
          </a:p>
          <a:p>
            <a:r>
              <a:rPr lang="en-US" b="1" dirty="0"/>
              <a:t>[ 1, 0, 1, 0, 0, 0, 1, 0, 0 ]</a:t>
            </a:r>
          </a:p>
          <a:p>
            <a:r>
              <a:rPr lang="en-US" b="1" dirty="0"/>
              <a:t>[ 0, 1, 0, 1, 0, 0, 0, 1, 0 ]</a:t>
            </a:r>
          </a:p>
          <a:p>
            <a:r>
              <a:rPr lang="en-US" b="1" dirty="0"/>
              <a:t>[ 1, 1, 1, 1, 0, 0, 0, 0, 1 ] </a:t>
            </a:r>
          </a:p>
          <a:p>
            <a:r>
              <a:rPr lang="en-US" b="1" dirty="0"/>
              <a:t>[ 0, 0, 0, 0, 1, 1, 0, 0, 1 ]</a:t>
            </a:r>
          </a:p>
          <a:p>
            <a:r>
              <a:rPr lang="en-US" b="1" dirty="0"/>
              <a:t>[ 0, 0, 0, 0, 0, 0, 1, 1, 1 ]</a:t>
            </a:r>
          </a:p>
        </p:txBody>
      </p:sp>
    </p:spTree>
    <p:extLst>
      <p:ext uri="{BB962C8B-B14F-4D97-AF65-F5344CB8AC3E}">
        <p14:creationId xmlns:p14="http://schemas.microsoft.com/office/powerpoint/2010/main" val="27917900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F4B54B"/>
      </a:accent1>
      <a:accent2>
        <a:srgbClr val="A2C84E"/>
      </a:accent2>
      <a:accent3>
        <a:srgbClr val="4BC298"/>
      </a:accent3>
      <a:accent4>
        <a:srgbClr val="4CB5D3"/>
      </a:accent4>
      <a:accent5>
        <a:srgbClr val="9167E3"/>
      </a:accent5>
      <a:accent6>
        <a:srgbClr val="E05073"/>
      </a:accent6>
      <a:hlink>
        <a:srgbClr val="E19520"/>
      </a:hlink>
      <a:folHlink>
        <a:srgbClr val="E8B15D"/>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DD1DAD52-B525-46B5-8E87-60EE23581B9C}"/>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B3887559-4DD4-4D4A-807A-9D7CB8B09576}">
  <we:reference id="wa104379997" version="2.0.0.0" store="en-US" storeType="OMEX"/>
  <we:alternateReferences>
    <we:reference id="wa104379997" version="2.0.0.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16</TotalTime>
  <Words>2764</Words>
  <Application>Microsoft Macintosh PowerPoint</Application>
  <PresentationFormat>Widescreen</PresentationFormat>
  <Paragraphs>592</Paragraphs>
  <Slides>45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45</vt:i4>
      </vt:variant>
    </vt:vector>
  </HeadingPairs>
  <TitlesOfParts>
    <vt:vector size="49" baseType="lpstr">
      <vt:lpstr>Arial</vt:lpstr>
      <vt:lpstr>Cambria Math</vt:lpstr>
      <vt:lpstr>Century Gothic</vt:lpstr>
      <vt:lpstr>Mesh</vt:lpstr>
      <vt:lpstr>Introduction to  communication system  communication system analysis Group-28</vt:lpstr>
      <vt:lpstr>PowerPoint Presentation</vt:lpstr>
      <vt:lpstr>Honor code</vt:lpstr>
      <vt:lpstr>Project flow</vt:lpstr>
      <vt:lpstr> PROBLEM STATEMENT</vt:lpstr>
      <vt:lpstr>                     BLOCK DIAGRAM</vt:lpstr>
      <vt:lpstr> LOGIC FOR ENCODER    (PRODUCT CODE)</vt:lpstr>
      <vt:lpstr>Generator matrix</vt:lpstr>
      <vt:lpstr>Parity check matrix</vt:lpstr>
      <vt:lpstr>CHANNELS</vt:lpstr>
      <vt:lpstr>LOGIC FOR   DECODER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EQUATION FOR BEC (9, 4)</vt:lpstr>
      <vt:lpstr>EQUATION FOR BEC (16, 9)</vt:lpstr>
      <vt:lpstr>PowerPoint Presentation</vt:lpstr>
      <vt:lpstr>ADVANCED H ANALYSIS FOR (9, 4) PRODUCT CODE  ADVANCED H MATRICES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Observations</vt:lpstr>
      <vt:lpstr>PowerPoint Presentation</vt:lpstr>
      <vt:lpstr>PowerPoint Presentation</vt:lpstr>
      <vt:lpstr>PowerPoint Presentation</vt:lpstr>
      <vt:lpstr>PowerPoint Presentation</vt:lpstr>
      <vt:lpstr>LDPC codes</vt:lpstr>
      <vt:lpstr>PowerPoint Presentation</vt:lpstr>
      <vt:lpstr>PowerPoint Presentation</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communication system  communication system analysis Group-28</dc:title>
  <dc:creator>Office283</dc:creator>
  <cp:lastModifiedBy>Office283</cp:lastModifiedBy>
  <cp:revision>12</cp:revision>
  <dcterms:created xsi:type="dcterms:W3CDTF">2019-04-18T09:14:54Z</dcterms:created>
  <dcterms:modified xsi:type="dcterms:W3CDTF">2019-04-18T09:32:54Z</dcterms:modified>
</cp:coreProperties>
</file>